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79" r:id="rId2"/>
    <p:sldId id="280" r:id="rId3"/>
    <p:sldId id="448" r:id="rId4"/>
    <p:sldId id="415" r:id="rId5"/>
    <p:sldId id="416" r:id="rId6"/>
    <p:sldId id="417" r:id="rId7"/>
    <p:sldId id="418" r:id="rId8"/>
    <p:sldId id="419" r:id="rId9"/>
    <p:sldId id="420" r:id="rId10"/>
    <p:sldId id="421" r:id="rId11"/>
    <p:sldId id="422" r:id="rId12"/>
    <p:sldId id="423" r:id="rId13"/>
    <p:sldId id="453" r:id="rId14"/>
    <p:sldId id="447" r:id="rId15"/>
    <p:sldId id="424" r:id="rId16"/>
    <p:sldId id="425" r:id="rId17"/>
    <p:sldId id="426" r:id="rId18"/>
    <p:sldId id="427" r:id="rId19"/>
    <p:sldId id="428" r:id="rId20"/>
    <p:sldId id="452" r:id="rId21"/>
    <p:sldId id="429" r:id="rId22"/>
    <p:sldId id="430" r:id="rId23"/>
    <p:sldId id="431" r:id="rId24"/>
    <p:sldId id="432" r:id="rId25"/>
    <p:sldId id="433" r:id="rId26"/>
    <p:sldId id="434" r:id="rId27"/>
    <p:sldId id="451" r:id="rId28"/>
    <p:sldId id="446" r:id="rId29"/>
    <p:sldId id="435" r:id="rId30"/>
    <p:sldId id="436" r:id="rId31"/>
    <p:sldId id="437" r:id="rId32"/>
    <p:sldId id="438" r:id="rId33"/>
    <p:sldId id="439" r:id="rId34"/>
    <p:sldId id="450" r:id="rId35"/>
    <p:sldId id="440" r:id="rId36"/>
    <p:sldId id="441" r:id="rId37"/>
    <p:sldId id="442" r:id="rId38"/>
    <p:sldId id="449" r:id="rId39"/>
    <p:sldId id="443" r:id="rId40"/>
    <p:sldId id="444" r:id="rId41"/>
    <p:sldId id="445" r:id="rId42"/>
    <p:sldId id="454" r:id="rId43"/>
    <p:sldId id="455" r:id="rId44"/>
    <p:sldId id="464" r:id="rId45"/>
    <p:sldId id="458" r:id="rId46"/>
    <p:sldId id="456" r:id="rId47"/>
    <p:sldId id="457" r:id="rId48"/>
    <p:sldId id="460" r:id="rId49"/>
    <p:sldId id="459"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object" id="{17D63DC2-EA53-0542-80AD-C2951C693F1B}">
          <p14:sldIdLst>
            <p14:sldId id="279"/>
            <p14:sldId id="280"/>
          </p14:sldIdLst>
        </p14:section>
        <p14:section name="eslint" id="{A053CA1C-61A3-EB47-88D3-9F1780F91077}">
          <p14:sldIdLst>
            <p14:sldId id="448"/>
            <p14:sldId id="415"/>
            <p14:sldId id="416"/>
            <p14:sldId id="417"/>
            <p14:sldId id="418"/>
            <p14:sldId id="419"/>
            <p14:sldId id="420"/>
            <p14:sldId id="421"/>
            <p14:sldId id="422"/>
            <p14:sldId id="423"/>
            <p14:sldId id="453"/>
          </p14:sldIdLst>
        </p14:section>
        <p14:section name="jsdoc" id="{B82BC9A3-534D-9545-B274-D60164DBCA08}">
          <p14:sldIdLst>
            <p14:sldId id="447"/>
            <p14:sldId id="424"/>
            <p14:sldId id="425"/>
            <p14:sldId id="426"/>
            <p14:sldId id="427"/>
            <p14:sldId id="428"/>
            <p14:sldId id="452"/>
          </p14:sldIdLst>
        </p14:section>
        <p14:section name="commitlint" id="{A3751EBB-6B77-F443-9216-B5F38B4DC9B3}">
          <p14:sldIdLst>
            <p14:sldId id="429"/>
            <p14:sldId id="430"/>
            <p14:sldId id="431"/>
            <p14:sldId id="432"/>
            <p14:sldId id="433"/>
          </p14:sldIdLst>
        </p14:section>
        <p14:section name="husky" id="{62E0C7CD-EF85-FA4A-B182-D67C5A245134}">
          <p14:sldIdLst>
            <p14:sldId id="434"/>
            <p14:sldId id="451"/>
          </p14:sldIdLst>
        </p14:section>
        <p14:section name="Prettier" id="{8BBC28AA-25D1-CD44-B196-7A155DC5426B}">
          <p14:sldIdLst>
            <p14:sldId id="446"/>
            <p14:sldId id="435"/>
            <p14:sldId id="436"/>
            <p14:sldId id="437"/>
            <p14:sldId id="438"/>
            <p14:sldId id="439"/>
            <p14:sldId id="450"/>
          </p14:sldIdLst>
        </p14:section>
        <p14:section name="babel" id="{0A333482-DD47-B548-9270-2F0A5BEB592A}">
          <p14:sldIdLst>
            <p14:sldId id="440"/>
            <p14:sldId id="441"/>
            <p14:sldId id="442"/>
            <p14:sldId id="449"/>
            <p14:sldId id="443"/>
            <p14:sldId id="444"/>
            <p14:sldId id="445"/>
          </p14:sldIdLst>
        </p14:section>
        <p14:section name="typescript" id="{0E4B57DA-F907-5448-B981-24B0CF77D93C}">
          <p14:sldIdLst>
            <p14:sldId id="454"/>
            <p14:sldId id="455"/>
            <p14:sldId id="464"/>
            <p14:sldId id="458"/>
            <p14:sldId id="456"/>
            <p14:sldId id="457"/>
            <p14:sldId id="460"/>
            <p14:sldId id="459"/>
          </p14:sldIdLst>
        </p14:section>
        <p14:section name="homework" id="{C797591F-01C6-4A4C-A0A1-00F65CE8D24E}">
          <p14:sldIdLst/>
        </p14:section>
        <p14:section name="References" id="{73997433-989E-014C-A4B0-DCA0E39F3952}">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8" autoAdjust="0"/>
    <p:restoredTop sz="82721"/>
  </p:normalViewPr>
  <p:slideViewPr>
    <p:cSldViewPr snapToGrid="0">
      <p:cViewPr varScale="1">
        <p:scale>
          <a:sx n="94" d="100"/>
          <a:sy n="94" d="100"/>
        </p:scale>
        <p:origin x="100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0120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165678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6/28/2022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6/28/2022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187468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slint.org/docs/rules/no-implicit-globals" TargetMode="External"/><Relationship Id="rId3" Type="http://schemas.openxmlformats.org/officeDocument/2006/relationships/hyperlink" Target="https://eslint.org/docs/rules/no-mixed-spaces-and-tabs" TargetMode="External"/><Relationship Id="rId7" Type="http://schemas.openxmlformats.org/officeDocument/2006/relationships/hyperlink" Target="https://eslint.org/docs/rules/no-extra-bind" TargetMode="External"/><Relationship Id="rId2" Type="http://schemas.openxmlformats.org/officeDocument/2006/relationships/hyperlink" Target="https://eslint.org/docs/rules/max-len" TargetMode="External"/><Relationship Id="rId1" Type="http://schemas.openxmlformats.org/officeDocument/2006/relationships/slideLayout" Target="../slideLayouts/slideLayout2.xml"/><Relationship Id="rId6" Type="http://schemas.openxmlformats.org/officeDocument/2006/relationships/hyperlink" Target="https://eslint.org/docs/rules/no-unused-vars" TargetMode="External"/><Relationship Id="rId5" Type="http://schemas.openxmlformats.org/officeDocument/2006/relationships/hyperlink" Target="https://eslint.org/docs/rules/comma-style" TargetMode="External"/><Relationship Id="rId4" Type="http://schemas.openxmlformats.org/officeDocument/2006/relationships/hyperlink" Target="https://eslint.org/docs/rules/keyword-spacing" TargetMode="External"/><Relationship Id="rId9" Type="http://schemas.openxmlformats.org/officeDocument/2006/relationships/hyperlink" Target="https://eslint.org/docs/rules/prefer-promise-reject-errors"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abeljs.io/repl#?browsers=&amp;build=&amp;builtIns=false&amp;spec=false&amp;loose=false&amp;code_lz=MYewdgzgLgBAhjAvDAjAbgFAYclAmIA&amp;debug=false&amp;forceAllTransforms=false&amp;shippedProposals=false&amp;circleciRepo=&amp;evaluate=false&amp;fileSize=false&amp;timeTravel=false&amp;sourceType=module&amp;lineWrap=true&amp;presets=es2015%2Creact%2Cstage-2&amp;prettier=false&amp;targets=&amp;version=7.9.6&amp;externalPlugin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ypescriptlang.org/play/index.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babeljs.io/" TargetMode="External"/><Relationship Id="rId3" Type="http://schemas.openxmlformats.org/officeDocument/2006/relationships/hyperlink" Target="https://jsdoc.app/" TargetMode="External"/><Relationship Id="rId7" Type="http://schemas.openxmlformats.org/officeDocument/2006/relationships/hyperlink" Target="https://prettier.io/" TargetMode="External"/><Relationship Id="rId2" Type="http://schemas.openxmlformats.org/officeDocument/2006/relationships/hyperlink" Target="https://eslint.org/" TargetMode="External"/><Relationship Id="rId1" Type="http://schemas.openxmlformats.org/officeDocument/2006/relationships/slideLayout" Target="../slideLayouts/slideLayout2.xml"/><Relationship Id="rId6" Type="http://schemas.openxmlformats.org/officeDocument/2006/relationships/hyperlink" Target="https://github.com/typicode/husky" TargetMode="External"/><Relationship Id="rId5" Type="http://schemas.openxmlformats.org/officeDocument/2006/relationships/hyperlink" Target="https://www.conventionalcommits.org/en/v1.0.0/" TargetMode="External"/><Relationship Id="rId10" Type="http://schemas.openxmlformats.org/officeDocument/2006/relationships/hyperlink" Target="https://www.typescriptlang.org/play/index.html" TargetMode="External"/><Relationship Id="rId4" Type="http://schemas.openxmlformats.org/officeDocument/2006/relationships/hyperlink" Target="https://commitlint.js.org/#/" TargetMode="External"/><Relationship Id="rId9" Type="http://schemas.openxmlformats.org/officeDocument/2006/relationships/hyperlink" Target="https://babeljs.io/repl#?browsers=&amp;build=&amp;builtIns=false&amp;spec=false&amp;loose=false&amp;code_lz=Q&amp;debug=false&amp;forceAllTransforms=false&amp;shippedProposals=false&amp;circleciRepo=&amp;evaluate=false&amp;fileSize=false&amp;timeTravel=false&amp;sourceType=module&amp;lineWrap=true&amp;presets=es2015%2Creact%2Cstage-2&amp;prettier=false&amp;targets=&amp;version=7.9.0&amp;externalPlugin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marketplace.visualstudio.com/items?itemName=dbaeumer.vscode-esli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4A3E56D-BE7E-AD45-A856-F8D8806CFB8D}"/>
              </a:ext>
            </a:extLst>
          </p:cNvPr>
          <p:cNvSpPr>
            <a:spLocks noGrp="1"/>
          </p:cNvSpPr>
          <p:nvPr>
            <p:ph type="title"/>
          </p:nvPr>
        </p:nvSpPr>
        <p:spPr>
          <a:xfrm>
            <a:off x="2801187" y="2055855"/>
            <a:ext cx="6529282"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Code quality</a:t>
            </a:r>
          </a:p>
        </p:txBody>
      </p:sp>
    </p:spTree>
    <p:extLst>
      <p:ext uri="{BB962C8B-B14F-4D97-AF65-F5344CB8AC3E}">
        <p14:creationId xmlns:p14="http://schemas.microsoft.com/office/powerpoint/2010/main" val="2271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88CB-915C-2D42-9709-ED6D8770CB99}"/>
              </a:ext>
            </a:extLst>
          </p:cNvPr>
          <p:cNvSpPr>
            <a:spLocks noGrp="1"/>
          </p:cNvSpPr>
          <p:nvPr>
            <p:ph type="title"/>
          </p:nvPr>
        </p:nvSpPr>
        <p:spPr/>
        <p:txBody>
          <a:bodyPr/>
          <a:lstStyle/>
          <a:p>
            <a:r>
              <a:rPr lang="en-US" dirty="0"/>
              <a:t>shortcuts</a:t>
            </a:r>
          </a:p>
        </p:txBody>
      </p:sp>
      <p:pic>
        <p:nvPicPr>
          <p:cNvPr id="4" name="Picture 3">
            <a:extLst>
              <a:ext uri="{FF2B5EF4-FFF2-40B4-BE49-F238E27FC236}">
                <a16:creationId xmlns:a16="http://schemas.microsoft.com/office/drawing/2014/main" id="{2EFAE6FF-6E96-3043-8E3D-0EA57E6AF29B}"/>
              </a:ext>
            </a:extLst>
          </p:cNvPr>
          <p:cNvPicPr>
            <a:picLocks noChangeAspect="1"/>
          </p:cNvPicPr>
          <p:nvPr/>
        </p:nvPicPr>
        <p:blipFill>
          <a:blip r:embed="rId2"/>
          <a:stretch>
            <a:fillRect/>
          </a:stretch>
        </p:blipFill>
        <p:spPr>
          <a:xfrm>
            <a:off x="838199" y="1825624"/>
            <a:ext cx="9366149" cy="1325563"/>
          </a:xfrm>
          <a:prstGeom prst="rect">
            <a:avLst/>
          </a:prstGeom>
        </p:spPr>
      </p:pic>
    </p:spTree>
    <p:extLst>
      <p:ext uri="{BB962C8B-B14F-4D97-AF65-F5344CB8AC3E}">
        <p14:creationId xmlns:p14="http://schemas.microsoft.com/office/powerpoint/2010/main" val="415523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AE28-11E0-1D45-B3FE-1724BE977799}"/>
              </a:ext>
            </a:extLst>
          </p:cNvPr>
          <p:cNvSpPr>
            <a:spLocks noGrp="1"/>
          </p:cNvSpPr>
          <p:nvPr>
            <p:ph type="title"/>
          </p:nvPr>
        </p:nvSpPr>
        <p:spPr/>
        <p:txBody>
          <a:bodyPr/>
          <a:lstStyle/>
          <a:p>
            <a:r>
              <a:rPr lang="en-US" dirty="0"/>
              <a:t>extending</a:t>
            </a:r>
          </a:p>
        </p:txBody>
      </p:sp>
      <p:pic>
        <p:nvPicPr>
          <p:cNvPr id="4" name="Picture 3">
            <a:extLst>
              <a:ext uri="{FF2B5EF4-FFF2-40B4-BE49-F238E27FC236}">
                <a16:creationId xmlns:a16="http://schemas.microsoft.com/office/drawing/2014/main" id="{23E8C22B-4BC4-9746-B0EC-8DE7E72700F5}"/>
              </a:ext>
            </a:extLst>
          </p:cNvPr>
          <p:cNvPicPr>
            <a:picLocks noChangeAspect="1"/>
          </p:cNvPicPr>
          <p:nvPr/>
        </p:nvPicPr>
        <p:blipFill>
          <a:blip r:embed="rId2"/>
          <a:stretch>
            <a:fillRect/>
          </a:stretch>
        </p:blipFill>
        <p:spPr>
          <a:xfrm>
            <a:off x="838199" y="1825624"/>
            <a:ext cx="6355439" cy="1325563"/>
          </a:xfrm>
          <a:prstGeom prst="rect">
            <a:avLst/>
          </a:prstGeom>
        </p:spPr>
      </p:pic>
    </p:spTree>
    <p:extLst>
      <p:ext uri="{BB962C8B-B14F-4D97-AF65-F5344CB8AC3E}">
        <p14:creationId xmlns:p14="http://schemas.microsoft.com/office/powerpoint/2010/main" val="3989459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D417-B5CE-0045-B0ED-E8A77AD29657}"/>
              </a:ext>
            </a:extLst>
          </p:cNvPr>
          <p:cNvSpPr>
            <a:spLocks noGrp="1"/>
          </p:cNvSpPr>
          <p:nvPr>
            <p:ph type="title"/>
          </p:nvPr>
        </p:nvSpPr>
        <p:spPr/>
        <p:txBody>
          <a:bodyPr/>
          <a:lstStyle/>
          <a:p>
            <a:r>
              <a:rPr lang="en-US" dirty="0"/>
              <a:t>Parser</a:t>
            </a:r>
          </a:p>
        </p:txBody>
      </p:sp>
      <p:pic>
        <p:nvPicPr>
          <p:cNvPr id="4" name="Picture 3">
            <a:extLst>
              <a:ext uri="{FF2B5EF4-FFF2-40B4-BE49-F238E27FC236}">
                <a16:creationId xmlns:a16="http://schemas.microsoft.com/office/drawing/2014/main" id="{7D81CB43-32F1-4641-88DB-7B3D6C9E6337}"/>
              </a:ext>
            </a:extLst>
          </p:cNvPr>
          <p:cNvPicPr>
            <a:picLocks noChangeAspect="1"/>
          </p:cNvPicPr>
          <p:nvPr/>
        </p:nvPicPr>
        <p:blipFill>
          <a:blip r:embed="rId2"/>
          <a:stretch>
            <a:fillRect/>
          </a:stretch>
        </p:blipFill>
        <p:spPr>
          <a:xfrm>
            <a:off x="838199" y="1825624"/>
            <a:ext cx="5170223" cy="4351337"/>
          </a:xfrm>
          <a:prstGeom prst="rect">
            <a:avLst/>
          </a:prstGeom>
        </p:spPr>
      </p:pic>
    </p:spTree>
    <p:extLst>
      <p:ext uri="{BB962C8B-B14F-4D97-AF65-F5344CB8AC3E}">
        <p14:creationId xmlns:p14="http://schemas.microsoft.com/office/powerpoint/2010/main" val="24312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040D858-4964-454F-B422-E0D659B77FC9}"/>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Tree>
    <p:extLst>
      <p:ext uri="{BB962C8B-B14F-4D97-AF65-F5344CB8AC3E}">
        <p14:creationId xmlns:p14="http://schemas.microsoft.com/office/powerpoint/2010/main" val="204948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3271E15-1C3B-3240-9E7E-E280F0E0B192}"/>
              </a:ext>
            </a:extLst>
          </p:cNvPr>
          <p:cNvPicPr>
            <a:picLocks noGrp="1" noChangeAspect="1"/>
          </p:cNvPicPr>
          <p:nvPr>
            <p:ph idx="1"/>
          </p:nvPr>
        </p:nvPicPr>
        <p:blipFill rotWithShape="1">
          <a:blip r:embed="rId2"/>
          <a:srcRect l="3056" r="2008" b="1"/>
          <a:stretch/>
        </p:blipFill>
        <p:spPr>
          <a:xfrm>
            <a:off x="643467" y="643467"/>
            <a:ext cx="10905066" cy="5571065"/>
          </a:xfrm>
          <a:prstGeom prst="rect">
            <a:avLst/>
          </a:prstGeom>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98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AF4F-F07D-464A-B9AD-3D24B54AF938}"/>
              </a:ext>
            </a:extLst>
          </p:cNvPr>
          <p:cNvSpPr>
            <a:spLocks noGrp="1"/>
          </p:cNvSpPr>
          <p:nvPr>
            <p:ph type="title"/>
          </p:nvPr>
        </p:nvSpPr>
        <p:spPr/>
        <p:txBody>
          <a:bodyPr/>
          <a:lstStyle/>
          <a:p>
            <a:r>
              <a:rPr lang="en-US" dirty="0" err="1"/>
              <a:t>JSDoc</a:t>
            </a:r>
            <a:endParaRPr lang="en-US" dirty="0"/>
          </a:p>
        </p:txBody>
      </p:sp>
      <p:sp>
        <p:nvSpPr>
          <p:cNvPr id="3" name="Content Placeholder 2">
            <a:extLst>
              <a:ext uri="{FF2B5EF4-FFF2-40B4-BE49-F238E27FC236}">
                <a16:creationId xmlns:a16="http://schemas.microsoft.com/office/drawing/2014/main" id="{B2275041-8F18-4C46-924C-419CE139CF02}"/>
              </a:ext>
            </a:extLst>
          </p:cNvPr>
          <p:cNvSpPr>
            <a:spLocks noGrp="1"/>
          </p:cNvSpPr>
          <p:nvPr>
            <p:ph idx="1"/>
          </p:nvPr>
        </p:nvSpPr>
        <p:spPr/>
        <p:txBody>
          <a:bodyPr/>
          <a:lstStyle/>
          <a:p>
            <a:pPr marL="0" indent="0">
              <a:buNone/>
            </a:pPr>
            <a:r>
              <a:rPr lang="en-US" dirty="0"/>
              <a:t>	</a:t>
            </a:r>
            <a:r>
              <a:rPr lang="en-US" dirty="0" err="1"/>
              <a:t>JSDoc</a:t>
            </a:r>
            <a:r>
              <a:rPr lang="en-US" dirty="0"/>
              <a:t> is the de facto standard for documenting JavaScript code. You need to know at least its syntax (which is also used by many other tools) if you publish code. Alas, documentation is still scarce, but this post can help – it shows you how to run </a:t>
            </a:r>
            <a:r>
              <a:rPr lang="en-US" dirty="0" err="1"/>
              <a:t>JSDoc</a:t>
            </a:r>
            <a:r>
              <a:rPr lang="en-US" dirty="0"/>
              <a:t> and how its syntax works. (The </a:t>
            </a:r>
            <a:r>
              <a:rPr lang="en-US" dirty="0" err="1"/>
              <a:t>JSDoc</a:t>
            </a:r>
            <a:r>
              <a:rPr lang="en-US" dirty="0"/>
              <a:t> wiki is the main source of this post, some examples are borrowed from it.)</a:t>
            </a:r>
          </a:p>
          <a:p>
            <a:pPr marL="0" indent="0">
              <a:buNone/>
            </a:pPr>
            <a:endParaRPr lang="en-US" dirty="0"/>
          </a:p>
          <a:p>
            <a:pPr marL="0" indent="0">
              <a:buNone/>
            </a:pPr>
            <a:r>
              <a:rPr lang="en-US" dirty="0"/>
              <a:t>	As a tool, </a:t>
            </a:r>
            <a:r>
              <a:rPr lang="en-US" dirty="0" err="1"/>
              <a:t>JSDoc</a:t>
            </a:r>
            <a:r>
              <a:rPr lang="en-US" dirty="0"/>
              <a:t> takes JavaScript code with special </a:t>
            </a:r>
          </a:p>
          <a:p>
            <a:pPr marL="0" indent="0">
              <a:buNone/>
            </a:pPr>
            <a:r>
              <a:rPr lang="en-US" dirty="0"/>
              <a:t>/** */ comments and produces HTML documentation for it.</a:t>
            </a:r>
          </a:p>
        </p:txBody>
      </p:sp>
    </p:spTree>
    <p:extLst>
      <p:ext uri="{BB962C8B-B14F-4D97-AF65-F5344CB8AC3E}">
        <p14:creationId xmlns:p14="http://schemas.microsoft.com/office/powerpoint/2010/main" val="275793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F6CE-7D2B-B140-AA11-781A2E2AC907}"/>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32D5BE7D-F217-AD44-B93B-300610827EBC}"/>
              </a:ext>
            </a:extLst>
          </p:cNvPr>
          <p:cNvPicPr>
            <a:picLocks noGrp="1" noChangeAspect="1"/>
          </p:cNvPicPr>
          <p:nvPr>
            <p:ph idx="1"/>
          </p:nvPr>
        </p:nvPicPr>
        <p:blipFill>
          <a:blip r:embed="rId2"/>
          <a:stretch>
            <a:fillRect/>
          </a:stretch>
        </p:blipFill>
        <p:spPr>
          <a:xfrm>
            <a:off x="838200" y="1690687"/>
            <a:ext cx="7877537" cy="4724029"/>
          </a:xfrm>
          <a:prstGeom prst="rect">
            <a:avLst/>
          </a:prstGeom>
        </p:spPr>
      </p:pic>
    </p:spTree>
    <p:extLst>
      <p:ext uri="{BB962C8B-B14F-4D97-AF65-F5344CB8AC3E}">
        <p14:creationId xmlns:p14="http://schemas.microsoft.com/office/powerpoint/2010/main" val="3602294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DFAE-09F7-F64E-BB23-A1D698236741}"/>
              </a:ext>
            </a:extLst>
          </p:cNvPr>
          <p:cNvSpPr>
            <a:spLocks noGrp="1"/>
          </p:cNvSpPr>
          <p:nvPr>
            <p:ph type="title"/>
          </p:nvPr>
        </p:nvSpPr>
        <p:spPr/>
        <p:txBody>
          <a:bodyPr/>
          <a:lstStyle/>
          <a:p>
            <a:r>
              <a:rPr lang="en-US" dirty="0"/>
              <a:t>integration</a:t>
            </a:r>
          </a:p>
        </p:txBody>
      </p:sp>
      <p:sp>
        <p:nvSpPr>
          <p:cNvPr id="3" name="Content Placeholder 2">
            <a:extLst>
              <a:ext uri="{FF2B5EF4-FFF2-40B4-BE49-F238E27FC236}">
                <a16:creationId xmlns:a16="http://schemas.microsoft.com/office/drawing/2014/main" id="{9FBC298C-7C14-4348-9D7C-EFD6E49B50BF}"/>
              </a:ext>
            </a:extLst>
          </p:cNvPr>
          <p:cNvSpPr>
            <a:spLocks noGrp="1"/>
          </p:cNvSpPr>
          <p:nvPr>
            <p:ph idx="1"/>
          </p:nvPr>
        </p:nvSpPr>
        <p:spPr/>
        <p:txBody>
          <a:bodyPr/>
          <a:lstStyle/>
          <a:p>
            <a:r>
              <a:rPr lang="en-US" dirty="0"/>
              <a:t>VS Code have native integration with </a:t>
            </a:r>
            <a:r>
              <a:rPr lang="en-US" dirty="0" err="1"/>
              <a:t>JSDoc</a:t>
            </a:r>
            <a:r>
              <a:rPr lang="en-US" dirty="0"/>
              <a:t>. No need to generate HTML output file to see helper text</a:t>
            </a:r>
          </a:p>
          <a:p>
            <a:r>
              <a:rPr lang="en-US" dirty="0"/>
              <a:t>Put types to the using’s. if input parameter not match – </a:t>
            </a:r>
            <a:r>
              <a:rPr lang="en-US" dirty="0" err="1"/>
              <a:t>VSCode</a:t>
            </a:r>
            <a:r>
              <a:rPr lang="en-US" dirty="0"/>
              <a:t> generate an error(typescript will check your </a:t>
            </a:r>
            <a:r>
              <a:rPr lang="en-US" dirty="0" err="1"/>
              <a:t>javascript</a:t>
            </a:r>
            <a:r>
              <a:rPr lang="en-US" dirty="0"/>
              <a:t>)</a:t>
            </a:r>
          </a:p>
        </p:txBody>
      </p:sp>
      <p:pic>
        <p:nvPicPr>
          <p:cNvPr id="6" name="Picture 5">
            <a:extLst>
              <a:ext uri="{FF2B5EF4-FFF2-40B4-BE49-F238E27FC236}">
                <a16:creationId xmlns:a16="http://schemas.microsoft.com/office/drawing/2014/main" id="{D0508F87-2D6E-0146-8F3D-FBE38D3D08EF}"/>
              </a:ext>
            </a:extLst>
          </p:cNvPr>
          <p:cNvPicPr>
            <a:picLocks noChangeAspect="1"/>
          </p:cNvPicPr>
          <p:nvPr/>
        </p:nvPicPr>
        <p:blipFill>
          <a:blip r:embed="rId2"/>
          <a:stretch>
            <a:fillRect/>
          </a:stretch>
        </p:blipFill>
        <p:spPr>
          <a:xfrm>
            <a:off x="0" y="4276652"/>
            <a:ext cx="12192000" cy="1777102"/>
          </a:xfrm>
          <a:prstGeom prst="rect">
            <a:avLst/>
          </a:prstGeom>
        </p:spPr>
      </p:pic>
    </p:spTree>
    <p:extLst>
      <p:ext uri="{BB962C8B-B14F-4D97-AF65-F5344CB8AC3E}">
        <p14:creationId xmlns:p14="http://schemas.microsoft.com/office/powerpoint/2010/main" val="173567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B875-D26C-C54A-9BE6-454798753C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64612B-89D6-CB47-80B8-6C014AAE3F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A78D3E-6AE6-7C42-B641-B1B8C1A61543}"/>
              </a:ext>
            </a:extLst>
          </p:cNvPr>
          <p:cNvPicPr>
            <a:picLocks noChangeAspect="1"/>
          </p:cNvPicPr>
          <p:nvPr/>
        </p:nvPicPr>
        <p:blipFill>
          <a:blip r:embed="rId2"/>
          <a:stretch>
            <a:fillRect/>
          </a:stretch>
        </p:blipFill>
        <p:spPr>
          <a:xfrm>
            <a:off x="279400" y="196850"/>
            <a:ext cx="11633200" cy="6464300"/>
          </a:xfrm>
          <a:prstGeom prst="rect">
            <a:avLst/>
          </a:prstGeom>
        </p:spPr>
      </p:pic>
    </p:spTree>
    <p:extLst>
      <p:ext uri="{BB962C8B-B14F-4D97-AF65-F5344CB8AC3E}">
        <p14:creationId xmlns:p14="http://schemas.microsoft.com/office/powerpoint/2010/main" val="322524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908B-84F6-8A4E-9D75-2AC36945A0A6}"/>
              </a:ext>
            </a:extLst>
          </p:cNvPr>
          <p:cNvSpPr>
            <a:spLocks noGrp="1"/>
          </p:cNvSpPr>
          <p:nvPr>
            <p:ph type="title"/>
          </p:nvPr>
        </p:nvSpPr>
        <p:spPr/>
        <p:txBody>
          <a:bodyPr/>
          <a:lstStyle/>
          <a:p>
            <a:r>
              <a:rPr lang="en-US" dirty="0"/>
              <a:t>Most frequency used tags</a:t>
            </a:r>
          </a:p>
        </p:txBody>
      </p:sp>
      <p:sp>
        <p:nvSpPr>
          <p:cNvPr id="3" name="Content Placeholder 2">
            <a:extLst>
              <a:ext uri="{FF2B5EF4-FFF2-40B4-BE49-F238E27FC236}">
                <a16:creationId xmlns:a16="http://schemas.microsoft.com/office/drawing/2014/main" id="{5B7122A9-716D-154D-8D05-4A66F2D108EB}"/>
              </a:ext>
            </a:extLst>
          </p:cNvPr>
          <p:cNvSpPr>
            <a:spLocks noGrp="1"/>
          </p:cNvSpPr>
          <p:nvPr>
            <p:ph idx="1"/>
          </p:nvPr>
        </p:nvSpPr>
        <p:spPr/>
        <p:txBody>
          <a:bodyPr/>
          <a:lstStyle/>
          <a:p>
            <a:r>
              <a:rPr lang="en-US" dirty="0"/>
              <a:t>@param</a:t>
            </a:r>
          </a:p>
          <a:p>
            <a:r>
              <a:rPr lang="en-US" dirty="0"/>
              <a:t>@example</a:t>
            </a:r>
          </a:p>
          <a:p>
            <a:r>
              <a:rPr lang="en-US" dirty="0"/>
              <a:t>@returns</a:t>
            </a:r>
          </a:p>
          <a:p>
            <a:r>
              <a:rPr lang="en-US" dirty="0"/>
              <a:t>@see</a:t>
            </a:r>
          </a:p>
          <a:p>
            <a:r>
              <a:rPr lang="en-US" dirty="0"/>
              <a:t>@link</a:t>
            </a:r>
          </a:p>
          <a:p>
            <a:r>
              <a:rPr lang="en-US" dirty="0"/>
              <a:t>@version</a:t>
            </a:r>
          </a:p>
          <a:p>
            <a:r>
              <a:rPr lang="en-US" dirty="0"/>
              <a:t>@author</a:t>
            </a:r>
          </a:p>
          <a:p>
            <a:r>
              <a:rPr lang="en-US" dirty="0"/>
              <a:t>@</a:t>
            </a:r>
            <a:r>
              <a:rPr lang="en-US" dirty="0" err="1"/>
              <a:t>fileOverview</a:t>
            </a:r>
            <a:endParaRPr lang="en-US" dirty="0"/>
          </a:p>
        </p:txBody>
      </p:sp>
    </p:spTree>
    <p:extLst>
      <p:ext uri="{BB962C8B-B14F-4D97-AF65-F5344CB8AC3E}">
        <p14:creationId xmlns:p14="http://schemas.microsoft.com/office/powerpoint/2010/main" val="361988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Contents</a:t>
            </a:r>
          </a:p>
        </p:txBody>
      </p:sp>
      <p:sp>
        <p:nvSpPr>
          <p:cNvPr id="3" name="Content Placeholder 2"/>
          <p:cNvSpPr>
            <a:spLocks noGrp="1"/>
          </p:cNvSpPr>
          <p:nvPr>
            <p:ph type="body" idx="1"/>
          </p:nvPr>
        </p:nvSpPr>
        <p:spPr>
          <a:xfrm>
            <a:off x="4976031" y="963877"/>
            <a:ext cx="6377769" cy="4930246"/>
          </a:xfrm>
        </p:spPr>
        <p:txBody>
          <a:bodyPr anchor="ctr">
            <a:normAutofit/>
          </a:bodyPr>
          <a:lstStyle/>
          <a:p>
            <a:r>
              <a:rPr lang="en-US" sz="2400" dirty="0" err="1"/>
              <a:t>Eslint</a:t>
            </a:r>
            <a:endParaRPr lang="en-US" sz="2400" dirty="0"/>
          </a:p>
          <a:p>
            <a:r>
              <a:rPr lang="en-US" sz="2400" dirty="0" err="1"/>
              <a:t>JSDoc</a:t>
            </a:r>
            <a:endParaRPr lang="en-US" sz="2400" dirty="0"/>
          </a:p>
          <a:p>
            <a:r>
              <a:rPr lang="en-US" sz="2400" dirty="0" err="1"/>
              <a:t>Commitlint</a:t>
            </a:r>
            <a:endParaRPr lang="en-US" sz="2400" dirty="0"/>
          </a:p>
          <a:p>
            <a:r>
              <a:rPr lang="en-US" sz="2400" dirty="0"/>
              <a:t>Husky</a:t>
            </a:r>
          </a:p>
          <a:p>
            <a:r>
              <a:rPr lang="en-US" sz="2400" dirty="0"/>
              <a:t>Prettier</a:t>
            </a:r>
          </a:p>
          <a:p>
            <a:r>
              <a:rPr lang="en-US" sz="2400" dirty="0"/>
              <a:t>Babel</a:t>
            </a:r>
          </a:p>
          <a:p>
            <a:r>
              <a:rPr lang="en-US" sz="2400" dirty="0"/>
              <a:t>Typescript</a:t>
            </a:r>
          </a:p>
        </p:txBody>
      </p:sp>
    </p:spTree>
    <p:extLst>
      <p:ext uri="{BB962C8B-B14F-4D97-AF65-F5344CB8AC3E}">
        <p14:creationId xmlns:p14="http://schemas.microsoft.com/office/powerpoint/2010/main" val="3282512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C11501-D0E9-434E-9BB7-5C439CA3BFD8}"/>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Tree>
    <p:extLst>
      <p:ext uri="{BB962C8B-B14F-4D97-AF65-F5344CB8AC3E}">
        <p14:creationId xmlns:p14="http://schemas.microsoft.com/office/powerpoint/2010/main" val="87667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0C54-FF87-0A45-AF8A-E7F9F6F8ADAD}"/>
              </a:ext>
            </a:extLst>
          </p:cNvPr>
          <p:cNvSpPr>
            <a:spLocks noGrp="1"/>
          </p:cNvSpPr>
          <p:nvPr>
            <p:ph type="title"/>
          </p:nvPr>
        </p:nvSpPr>
        <p:spPr/>
        <p:txBody>
          <a:bodyPr/>
          <a:lstStyle/>
          <a:p>
            <a:r>
              <a:rPr lang="en-US" dirty="0" err="1"/>
              <a:t>Commitlint</a:t>
            </a:r>
            <a:endParaRPr lang="en-US" dirty="0"/>
          </a:p>
        </p:txBody>
      </p:sp>
      <p:sp>
        <p:nvSpPr>
          <p:cNvPr id="3" name="Content Placeholder 2">
            <a:extLst>
              <a:ext uri="{FF2B5EF4-FFF2-40B4-BE49-F238E27FC236}">
                <a16:creationId xmlns:a16="http://schemas.microsoft.com/office/drawing/2014/main" id="{0DD3722D-7230-0144-AD24-EF9F23817EAA}"/>
              </a:ext>
            </a:extLst>
          </p:cNvPr>
          <p:cNvSpPr>
            <a:spLocks noGrp="1"/>
          </p:cNvSpPr>
          <p:nvPr>
            <p:ph idx="1"/>
          </p:nvPr>
        </p:nvSpPr>
        <p:spPr/>
        <p:txBody>
          <a:bodyPr/>
          <a:lstStyle/>
          <a:p>
            <a:r>
              <a:rPr lang="en-US" dirty="0"/>
              <a:t>Validate git commit by criteria and do pre and post checks </a:t>
            </a:r>
          </a:p>
          <a:p>
            <a:r>
              <a:rPr lang="en-US" dirty="0"/>
              <a:t>helps your team adhering to a commit convention. By supporting </a:t>
            </a:r>
            <a:r>
              <a:rPr lang="en-US" dirty="0" err="1"/>
              <a:t>npm</a:t>
            </a:r>
            <a:r>
              <a:rPr lang="en-US" dirty="0"/>
              <a:t>-installed configurations it makes sharing of commit conventions easy</a:t>
            </a:r>
          </a:p>
        </p:txBody>
      </p:sp>
    </p:spTree>
    <p:extLst>
      <p:ext uri="{BB962C8B-B14F-4D97-AF65-F5344CB8AC3E}">
        <p14:creationId xmlns:p14="http://schemas.microsoft.com/office/powerpoint/2010/main" val="23882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3F76F-91BA-6B4F-BB19-3FCEC8E50C66}"/>
              </a:ext>
            </a:extLst>
          </p:cNvPr>
          <p:cNvSpPr>
            <a:spLocks noGrp="1"/>
          </p:cNvSpPr>
          <p:nvPr>
            <p:ph type="title"/>
          </p:nvPr>
        </p:nvSpPr>
        <p:spPr/>
        <p:txBody>
          <a:bodyPr/>
          <a:lstStyle/>
          <a:p>
            <a:r>
              <a:rPr lang="en-US" dirty="0"/>
              <a:t>Example. Template</a:t>
            </a:r>
          </a:p>
        </p:txBody>
      </p:sp>
      <p:pic>
        <p:nvPicPr>
          <p:cNvPr id="5" name="Picture 4">
            <a:extLst>
              <a:ext uri="{FF2B5EF4-FFF2-40B4-BE49-F238E27FC236}">
                <a16:creationId xmlns:a16="http://schemas.microsoft.com/office/drawing/2014/main" id="{55287EAF-147D-1D4A-8C87-3BC66DAA7627}"/>
              </a:ext>
            </a:extLst>
          </p:cNvPr>
          <p:cNvPicPr>
            <a:picLocks noChangeAspect="1"/>
          </p:cNvPicPr>
          <p:nvPr/>
        </p:nvPicPr>
        <p:blipFill>
          <a:blip r:embed="rId2"/>
          <a:stretch>
            <a:fillRect/>
          </a:stretch>
        </p:blipFill>
        <p:spPr>
          <a:xfrm>
            <a:off x="838199" y="1825624"/>
            <a:ext cx="4374554" cy="2063469"/>
          </a:xfrm>
          <a:prstGeom prst="rect">
            <a:avLst/>
          </a:prstGeom>
        </p:spPr>
      </p:pic>
      <p:pic>
        <p:nvPicPr>
          <p:cNvPr id="6" name="Picture 5">
            <a:extLst>
              <a:ext uri="{FF2B5EF4-FFF2-40B4-BE49-F238E27FC236}">
                <a16:creationId xmlns:a16="http://schemas.microsoft.com/office/drawing/2014/main" id="{A85F153A-FE30-264F-B05D-0074745D521A}"/>
              </a:ext>
            </a:extLst>
          </p:cNvPr>
          <p:cNvPicPr>
            <a:picLocks noChangeAspect="1"/>
          </p:cNvPicPr>
          <p:nvPr/>
        </p:nvPicPr>
        <p:blipFill>
          <a:blip r:embed="rId3"/>
          <a:stretch>
            <a:fillRect/>
          </a:stretch>
        </p:blipFill>
        <p:spPr>
          <a:xfrm>
            <a:off x="5251851" y="1825624"/>
            <a:ext cx="6573065" cy="2954719"/>
          </a:xfrm>
          <a:prstGeom prst="rect">
            <a:avLst/>
          </a:prstGeom>
        </p:spPr>
      </p:pic>
    </p:spTree>
    <p:extLst>
      <p:ext uri="{BB962C8B-B14F-4D97-AF65-F5344CB8AC3E}">
        <p14:creationId xmlns:p14="http://schemas.microsoft.com/office/powerpoint/2010/main" val="2740124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9FA67-8B7B-974F-BEA7-6198BB9833AA}"/>
              </a:ext>
            </a:extLst>
          </p:cNvPr>
          <p:cNvSpPr>
            <a:spLocks noGrp="1"/>
          </p:cNvSpPr>
          <p:nvPr>
            <p:ph type="title"/>
          </p:nvPr>
        </p:nvSpPr>
        <p:spPr/>
        <p:txBody>
          <a:bodyPr/>
          <a:lstStyle/>
          <a:p>
            <a:r>
              <a:rPr lang="en-US" dirty="0"/>
              <a:t>Examples. Git commit message</a:t>
            </a:r>
          </a:p>
        </p:txBody>
      </p:sp>
      <p:pic>
        <p:nvPicPr>
          <p:cNvPr id="4" name="Picture 3">
            <a:extLst>
              <a:ext uri="{FF2B5EF4-FFF2-40B4-BE49-F238E27FC236}">
                <a16:creationId xmlns:a16="http://schemas.microsoft.com/office/drawing/2014/main" id="{E732A448-5251-5F42-92C3-97CCC2A89B18}"/>
              </a:ext>
            </a:extLst>
          </p:cNvPr>
          <p:cNvPicPr>
            <a:picLocks noChangeAspect="1"/>
          </p:cNvPicPr>
          <p:nvPr/>
        </p:nvPicPr>
        <p:blipFill>
          <a:blip r:embed="rId2"/>
          <a:stretch>
            <a:fillRect/>
          </a:stretch>
        </p:blipFill>
        <p:spPr>
          <a:xfrm>
            <a:off x="838200" y="1825625"/>
            <a:ext cx="9189302" cy="2156066"/>
          </a:xfrm>
          <a:prstGeom prst="rect">
            <a:avLst/>
          </a:prstGeom>
        </p:spPr>
      </p:pic>
      <p:pic>
        <p:nvPicPr>
          <p:cNvPr id="5" name="Picture 4">
            <a:extLst>
              <a:ext uri="{FF2B5EF4-FFF2-40B4-BE49-F238E27FC236}">
                <a16:creationId xmlns:a16="http://schemas.microsoft.com/office/drawing/2014/main" id="{2890F9A9-C723-6F41-80F5-9C1B22818C0C}"/>
              </a:ext>
            </a:extLst>
          </p:cNvPr>
          <p:cNvPicPr>
            <a:picLocks noChangeAspect="1"/>
          </p:cNvPicPr>
          <p:nvPr/>
        </p:nvPicPr>
        <p:blipFill>
          <a:blip r:embed="rId3"/>
          <a:stretch>
            <a:fillRect/>
          </a:stretch>
        </p:blipFill>
        <p:spPr>
          <a:xfrm>
            <a:off x="838200" y="5356958"/>
            <a:ext cx="8873476" cy="650302"/>
          </a:xfrm>
          <a:prstGeom prst="rect">
            <a:avLst/>
          </a:prstGeom>
        </p:spPr>
      </p:pic>
    </p:spTree>
    <p:extLst>
      <p:ext uri="{BB962C8B-B14F-4D97-AF65-F5344CB8AC3E}">
        <p14:creationId xmlns:p14="http://schemas.microsoft.com/office/powerpoint/2010/main" val="993645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286C-065F-8F49-8081-6FEEE93CC15D}"/>
              </a:ext>
            </a:extLst>
          </p:cNvPr>
          <p:cNvSpPr>
            <a:spLocks noGrp="1"/>
          </p:cNvSpPr>
          <p:nvPr>
            <p:ph type="title"/>
          </p:nvPr>
        </p:nvSpPr>
        <p:spPr/>
        <p:txBody>
          <a:bodyPr/>
          <a:lstStyle/>
          <a:p>
            <a:r>
              <a:rPr lang="en-US" dirty="0"/>
              <a:t>More examples!</a:t>
            </a:r>
          </a:p>
        </p:txBody>
      </p:sp>
      <p:pic>
        <p:nvPicPr>
          <p:cNvPr id="4" name="Picture 3">
            <a:extLst>
              <a:ext uri="{FF2B5EF4-FFF2-40B4-BE49-F238E27FC236}">
                <a16:creationId xmlns:a16="http://schemas.microsoft.com/office/drawing/2014/main" id="{3A1DDA5C-B923-6241-AA8F-B5184EF61533}"/>
              </a:ext>
            </a:extLst>
          </p:cNvPr>
          <p:cNvPicPr>
            <a:picLocks noChangeAspect="1"/>
          </p:cNvPicPr>
          <p:nvPr/>
        </p:nvPicPr>
        <p:blipFill>
          <a:blip r:embed="rId2"/>
          <a:stretch>
            <a:fillRect/>
          </a:stretch>
        </p:blipFill>
        <p:spPr>
          <a:xfrm>
            <a:off x="838199" y="1825624"/>
            <a:ext cx="8748987" cy="2850547"/>
          </a:xfrm>
          <a:prstGeom prst="rect">
            <a:avLst/>
          </a:prstGeom>
        </p:spPr>
      </p:pic>
    </p:spTree>
    <p:extLst>
      <p:ext uri="{BB962C8B-B14F-4D97-AF65-F5344CB8AC3E}">
        <p14:creationId xmlns:p14="http://schemas.microsoft.com/office/powerpoint/2010/main" val="3276000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DE6F-7C34-3447-B7C8-71EA4E5B33FD}"/>
              </a:ext>
            </a:extLst>
          </p:cNvPr>
          <p:cNvSpPr>
            <a:spLocks noGrp="1"/>
          </p:cNvSpPr>
          <p:nvPr>
            <p:ph type="title"/>
          </p:nvPr>
        </p:nvSpPr>
        <p:spPr/>
        <p:txBody>
          <a:bodyPr/>
          <a:lstStyle/>
          <a:p>
            <a:r>
              <a:rPr lang="en-US" dirty="0"/>
              <a:t>Autogenerated changelog</a:t>
            </a:r>
          </a:p>
        </p:txBody>
      </p:sp>
      <p:sp>
        <p:nvSpPr>
          <p:cNvPr id="3" name="Content Placeholder 2">
            <a:extLst>
              <a:ext uri="{FF2B5EF4-FFF2-40B4-BE49-F238E27FC236}">
                <a16:creationId xmlns:a16="http://schemas.microsoft.com/office/drawing/2014/main" id="{8A1F0F95-BB50-7643-924E-75B7B2B207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C366039-05AB-DE45-8538-AD786673549F}"/>
              </a:ext>
            </a:extLst>
          </p:cNvPr>
          <p:cNvPicPr>
            <a:picLocks noChangeAspect="1"/>
          </p:cNvPicPr>
          <p:nvPr/>
        </p:nvPicPr>
        <p:blipFill>
          <a:blip r:embed="rId2"/>
          <a:stretch>
            <a:fillRect/>
          </a:stretch>
        </p:blipFill>
        <p:spPr>
          <a:xfrm>
            <a:off x="317500" y="1753394"/>
            <a:ext cx="11557000" cy="4495800"/>
          </a:xfrm>
          <a:prstGeom prst="rect">
            <a:avLst/>
          </a:prstGeom>
        </p:spPr>
      </p:pic>
      <p:sp>
        <p:nvSpPr>
          <p:cNvPr id="6" name="TextBox 5">
            <a:extLst>
              <a:ext uri="{FF2B5EF4-FFF2-40B4-BE49-F238E27FC236}">
                <a16:creationId xmlns:a16="http://schemas.microsoft.com/office/drawing/2014/main" id="{E67E5749-026B-F04F-9666-79DFDBE3A718}"/>
              </a:ext>
            </a:extLst>
          </p:cNvPr>
          <p:cNvSpPr txBox="1"/>
          <p:nvPr/>
        </p:nvSpPr>
        <p:spPr>
          <a:xfrm>
            <a:off x="4456865" y="6246158"/>
            <a:ext cx="3278270" cy="584775"/>
          </a:xfrm>
          <a:prstGeom prst="rect">
            <a:avLst/>
          </a:prstGeom>
          <a:noFill/>
        </p:spPr>
        <p:txBody>
          <a:bodyPr wrap="none" rtlCol="0">
            <a:spAutoFit/>
          </a:bodyPr>
          <a:lstStyle/>
          <a:p>
            <a:r>
              <a:rPr lang="en-US" sz="3200" dirty="0"/>
              <a:t>Angular changelog</a:t>
            </a:r>
            <a:endParaRPr lang="en-US" dirty="0"/>
          </a:p>
        </p:txBody>
      </p:sp>
    </p:spTree>
    <p:extLst>
      <p:ext uri="{BB962C8B-B14F-4D97-AF65-F5344CB8AC3E}">
        <p14:creationId xmlns:p14="http://schemas.microsoft.com/office/powerpoint/2010/main" val="48613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4EBC-7E86-CA46-B989-FDC03A98420B}"/>
              </a:ext>
            </a:extLst>
          </p:cNvPr>
          <p:cNvSpPr>
            <a:spLocks noGrp="1"/>
          </p:cNvSpPr>
          <p:nvPr>
            <p:ph type="title"/>
          </p:nvPr>
        </p:nvSpPr>
        <p:spPr/>
        <p:txBody>
          <a:bodyPr/>
          <a:lstStyle/>
          <a:p>
            <a:r>
              <a:rPr lang="en-US" dirty="0"/>
              <a:t>Husky</a:t>
            </a:r>
          </a:p>
        </p:txBody>
      </p:sp>
      <p:sp>
        <p:nvSpPr>
          <p:cNvPr id="3" name="Content Placeholder 2">
            <a:extLst>
              <a:ext uri="{FF2B5EF4-FFF2-40B4-BE49-F238E27FC236}">
                <a16:creationId xmlns:a16="http://schemas.microsoft.com/office/drawing/2014/main" id="{173181D3-AF85-B547-A479-CD4488B76DDE}"/>
              </a:ext>
            </a:extLst>
          </p:cNvPr>
          <p:cNvSpPr>
            <a:spLocks noGrp="1"/>
          </p:cNvSpPr>
          <p:nvPr>
            <p:ph idx="1"/>
          </p:nvPr>
        </p:nvSpPr>
        <p:spPr/>
        <p:txBody>
          <a:bodyPr/>
          <a:lstStyle/>
          <a:p>
            <a:r>
              <a:rPr lang="en-US" dirty="0"/>
              <a:t>Git hooks made easy (C) Husky Team</a:t>
            </a:r>
          </a:p>
          <a:p>
            <a:r>
              <a:rPr lang="en-US" dirty="0" err="1"/>
              <a:t>npm</a:t>
            </a:r>
            <a:r>
              <a:rPr lang="en-US" dirty="0"/>
              <a:t> install husky --save-dev</a:t>
            </a:r>
          </a:p>
          <a:p>
            <a:r>
              <a:rPr lang="en-US" dirty="0"/>
              <a:t>Run custom code by commit/push</a:t>
            </a:r>
          </a:p>
          <a:p>
            <a:r>
              <a:rPr lang="en-US" dirty="0"/>
              <a:t>Works well with </a:t>
            </a:r>
            <a:r>
              <a:rPr lang="en-US" dirty="0" err="1"/>
              <a:t>commitlint</a:t>
            </a:r>
            <a:endParaRPr lang="en-US" dirty="0"/>
          </a:p>
          <a:p>
            <a:endParaRPr lang="en-US" dirty="0"/>
          </a:p>
        </p:txBody>
      </p:sp>
      <p:pic>
        <p:nvPicPr>
          <p:cNvPr id="4" name="Picture 3">
            <a:extLst>
              <a:ext uri="{FF2B5EF4-FFF2-40B4-BE49-F238E27FC236}">
                <a16:creationId xmlns:a16="http://schemas.microsoft.com/office/drawing/2014/main" id="{A94E4E7E-448A-9C4D-AF1C-F8BB2649F89B}"/>
              </a:ext>
            </a:extLst>
          </p:cNvPr>
          <p:cNvPicPr>
            <a:picLocks noChangeAspect="1"/>
          </p:cNvPicPr>
          <p:nvPr/>
        </p:nvPicPr>
        <p:blipFill>
          <a:blip r:embed="rId2"/>
          <a:stretch>
            <a:fillRect/>
          </a:stretch>
        </p:blipFill>
        <p:spPr>
          <a:xfrm>
            <a:off x="6096000" y="3220690"/>
            <a:ext cx="4933710" cy="3272185"/>
          </a:xfrm>
          <a:prstGeom prst="rect">
            <a:avLst/>
          </a:prstGeom>
        </p:spPr>
      </p:pic>
    </p:spTree>
    <p:extLst>
      <p:ext uri="{BB962C8B-B14F-4D97-AF65-F5344CB8AC3E}">
        <p14:creationId xmlns:p14="http://schemas.microsoft.com/office/powerpoint/2010/main" val="3954712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90B9D3-06E3-2F42-ABFF-82B7D4A666F6}"/>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Tree>
    <p:extLst>
      <p:ext uri="{BB962C8B-B14F-4D97-AF65-F5344CB8AC3E}">
        <p14:creationId xmlns:p14="http://schemas.microsoft.com/office/powerpoint/2010/main" val="64002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FDB4D6-A1EC-4954-AF0B-E3769A037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9F0EA0-386F-444B-80FE-60274499D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19200" y="685800"/>
            <a:ext cx="109728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4" name="Content Placeholder 3">
            <a:extLst>
              <a:ext uri="{FF2B5EF4-FFF2-40B4-BE49-F238E27FC236}">
                <a16:creationId xmlns:a16="http://schemas.microsoft.com/office/drawing/2014/main" id="{56C99AAE-B6BA-D74D-B71D-B7B34FA006F4}"/>
              </a:ext>
            </a:extLst>
          </p:cNvPr>
          <p:cNvPicPr>
            <a:picLocks noGrp="1" noChangeAspect="1"/>
          </p:cNvPicPr>
          <p:nvPr>
            <p:ph idx="1"/>
          </p:nvPr>
        </p:nvPicPr>
        <p:blipFill rotWithShape="1">
          <a:blip r:embed="rId2"/>
          <a:srcRect l="7245" r="1" b="1"/>
          <a:stretch/>
        </p:blipFill>
        <p:spPr>
          <a:xfrm>
            <a:off x="-1" y="685799"/>
            <a:ext cx="12188953" cy="5486402"/>
          </a:xfrm>
          <a:prstGeom prst="rect">
            <a:avLst/>
          </a:prstGeom>
        </p:spPr>
      </p:pic>
      <p:sp>
        <p:nvSpPr>
          <p:cNvPr id="13" name="Rectangle 12">
            <a:extLst>
              <a:ext uri="{FF2B5EF4-FFF2-40B4-BE49-F238E27FC236}">
                <a16:creationId xmlns:a16="http://schemas.microsoft.com/office/drawing/2014/main" id="{2CDF0879-5DDF-49A8-A4F6-95A1430B6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85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0B87-3B3F-4244-9E82-9C9C8FA7EEE4}"/>
              </a:ext>
            </a:extLst>
          </p:cNvPr>
          <p:cNvSpPr>
            <a:spLocks noGrp="1"/>
          </p:cNvSpPr>
          <p:nvPr>
            <p:ph type="title"/>
          </p:nvPr>
        </p:nvSpPr>
        <p:spPr/>
        <p:txBody>
          <a:bodyPr/>
          <a:lstStyle/>
          <a:p>
            <a:r>
              <a:rPr lang="en-US" dirty="0"/>
              <a:t>Prettier</a:t>
            </a:r>
          </a:p>
        </p:txBody>
      </p:sp>
      <p:sp>
        <p:nvSpPr>
          <p:cNvPr id="3" name="Content Placeholder 2">
            <a:extLst>
              <a:ext uri="{FF2B5EF4-FFF2-40B4-BE49-F238E27FC236}">
                <a16:creationId xmlns:a16="http://schemas.microsoft.com/office/drawing/2014/main" id="{AB5EF9A7-D152-F84E-BCF9-CFCA6E3E0BF9}"/>
              </a:ext>
            </a:extLst>
          </p:cNvPr>
          <p:cNvSpPr>
            <a:spLocks noGrp="1"/>
          </p:cNvSpPr>
          <p:nvPr>
            <p:ph idx="1"/>
          </p:nvPr>
        </p:nvSpPr>
        <p:spPr/>
        <p:txBody>
          <a:bodyPr/>
          <a:lstStyle/>
          <a:p>
            <a:r>
              <a:rPr lang="en-US" dirty="0"/>
              <a:t>An opinionated code formatter</a:t>
            </a:r>
          </a:p>
          <a:p>
            <a:r>
              <a:rPr lang="en-US" dirty="0"/>
              <a:t>Supports many languages</a:t>
            </a:r>
          </a:p>
          <a:p>
            <a:r>
              <a:rPr lang="en-US" dirty="0"/>
              <a:t>Integrates with most editors</a:t>
            </a:r>
          </a:p>
          <a:p>
            <a:r>
              <a:rPr lang="en-US" dirty="0"/>
              <a:t>No need to discuss style in code review</a:t>
            </a:r>
          </a:p>
          <a:p>
            <a:r>
              <a:rPr lang="en-US" dirty="0"/>
              <a:t>Saves you time and energy</a:t>
            </a:r>
          </a:p>
          <a:p>
            <a:r>
              <a:rPr lang="en-US" dirty="0"/>
              <a:t>Configuration file: .</a:t>
            </a:r>
            <a:r>
              <a:rPr lang="en-US" dirty="0" err="1"/>
              <a:t>prettierrc</a:t>
            </a:r>
            <a:r>
              <a:rPr lang="en-US" dirty="0"/>
              <a:t> and .</a:t>
            </a:r>
            <a:r>
              <a:rPr lang="en-US" dirty="0" err="1"/>
              <a:t>prettierignore</a:t>
            </a:r>
            <a:endParaRPr lang="en-US" dirty="0"/>
          </a:p>
        </p:txBody>
      </p:sp>
    </p:spTree>
    <p:extLst>
      <p:ext uri="{BB962C8B-B14F-4D97-AF65-F5344CB8AC3E}">
        <p14:creationId xmlns:p14="http://schemas.microsoft.com/office/powerpoint/2010/main" val="219429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855F-E344-2448-9C5E-1CCE85CA1B59}"/>
              </a:ext>
            </a:extLst>
          </p:cNvPr>
          <p:cNvSpPr>
            <a:spLocks noGrp="1"/>
          </p:cNvSpPr>
          <p:nvPr>
            <p:ph type="title"/>
          </p:nvPr>
        </p:nvSpPr>
        <p:spPr/>
        <p:txBody>
          <a:bodyPr/>
          <a:lstStyle/>
          <a:p>
            <a:r>
              <a:rPr lang="en-US" dirty="0" err="1"/>
              <a:t>ESLint</a:t>
            </a:r>
            <a:endParaRPr lang="en-US" dirty="0"/>
          </a:p>
        </p:txBody>
      </p:sp>
      <p:pic>
        <p:nvPicPr>
          <p:cNvPr id="4" name="Picture 3">
            <a:extLst>
              <a:ext uri="{FF2B5EF4-FFF2-40B4-BE49-F238E27FC236}">
                <a16:creationId xmlns:a16="http://schemas.microsoft.com/office/drawing/2014/main" id="{D8EEE9D2-EE24-B948-8054-CA765AEFE6B1}"/>
              </a:ext>
            </a:extLst>
          </p:cNvPr>
          <p:cNvPicPr>
            <a:picLocks noChangeAspect="1"/>
          </p:cNvPicPr>
          <p:nvPr/>
        </p:nvPicPr>
        <p:blipFill>
          <a:blip r:embed="rId2"/>
          <a:stretch>
            <a:fillRect/>
          </a:stretch>
        </p:blipFill>
        <p:spPr>
          <a:xfrm>
            <a:off x="3447567" y="1027906"/>
            <a:ext cx="5296865" cy="5296865"/>
          </a:xfrm>
          <a:prstGeom prst="rect">
            <a:avLst/>
          </a:prstGeom>
        </p:spPr>
      </p:pic>
    </p:spTree>
    <p:extLst>
      <p:ext uri="{BB962C8B-B14F-4D97-AF65-F5344CB8AC3E}">
        <p14:creationId xmlns:p14="http://schemas.microsoft.com/office/powerpoint/2010/main" val="1518799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DFCBD-3900-1D4F-A122-97C6C6EED225}"/>
              </a:ext>
            </a:extLst>
          </p:cNvPr>
          <p:cNvPicPr>
            <a:picLocks noChangeAspect="1"/>
          </p:cNvPicPr>
          <p:nvPr/>
        </p:nvPicPr>
        <p:blipFill>
          <a:blip r:embed="rId3"/>
          <a:stretch>
            <a:fillRect/>
          </a:stretch>
        </p:blipFill>
        <p:spPr>
          <a:xfrm>
            <a:off x="0" y="1825625"/>
            <a:ext cx="12192000" cy="3757223"/>
          </a:xfrm>
          <a:prstGeom prst="rect">
            <a:avLst/>
          </a:prstGeom>
        </p:spPr>
      </p:pic>
    </p:spTree>
    <p:extLst>
      <p:ext uri="{BB962C8B-B14F-4D97-AF65-F5344CB8AC3E}">
        <p14:creationId xmlns:p14="http://schemas.microsoft.com/office/powerpoint/2010/main" val="2575178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BA2CC6-2504-8B4A-AACB-4A12FF1A809A}"/>
              </a:ext>
            </a:extLst>
          </p:cNvPr>
          <p:cNvPicPr>
            <a:picLocks noChangeAspect="1"/>
          </p:cNvPicPr>
          <p:nvPr/>
        </p:nvPicPr>
        <p:blipFill>
          <a:blip r:embed="rId2"/>
          <a:stretch>
            <a:fillRect/>
          </a:stretch>
        </p:blipFill>
        <p:spPr>
          <a:xfrm>
            <a:off x="0" y="1493236"/>
            <a:ext cx="12192000" cy="3871528"/>
          </a:xfrm>
          <a:prstGeom prst="rect">
            <a:avLst/>
          </a:prstGeom>
        </p:spPr>
      </p:pic>
    </p:spTree>
    <p:extLst>
      <p:ext uri="{BB962C8B-B14F-4D97-AF65-F5344CB8AC3E}">
        <p14:creationId xmlns:p14="http://schemas.microsoft.com/office/powerpoint/2010/main" val="1257939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A494-3F88-9949-B70B-378DD9B7F644}"/>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0566140C-299F-B343-90E4-84CE7439CFA6}"/>
              </a:ext>
            </a:extLst>
          </p:cNvPr>
          <p:cNvSpPr>
            <a:spLocks noGrp="1"/>
          </p:cNvSpPr>
          <p:nvPr>
            <p:ph idx="1"/>
          </p:nvPr>
        </p:nvSpPr>
        <p:spPr/>
        <p:txBody>
          <a:bodyPr/>
          <a:lstStyle/>
          <a:p>
            <a:r>
              <a:rPr lang="en-US" dirty="0" err="1"/>
              <a:t>npm</a:t>
            </a:r>
            <a:r>
              <a:rPr lang="en-US" dirty="0"/>
              <a:t> install prettier --save-dev</a:t>
            </a:r>
          </a:p>
          <a:p>
            <a:r>
              <a:rPr lang="en-US" dirty="0" err="1"/>
              <a:t>npx</a:t>
            </a:r>
            <a:r>
              <a:rPr lang="en-US" dirty="0"/>
              <a:t> prettier --write </a:t>
            </a:r>
            <a:r>
              <a:rPr lang="en-US" dirty="0" err="1"/>
              <a:t>src</a:t>
            </a:r>
            <a:r>
              <a:rPr lang="en-US" dirty="0"/>
              <a:t>/</a:t>
            </a:r>
            <a:r>
              <a:rPr lang="en-US" dirty="0" err="1"/>
              <a:t>index.js</a:t>
            </a:r>
            <a:endParaRPr lang="en-US" dirty="0"/>
          </a:p>
          <a:p>
            <a:r>
              <a:rPr lang="en-US" dirty="0"/>
              <a:t>With husky:</a:t>
            </a:r>
          </a:p>
          <a:p>
            <a:r>
              <a:rPr lang="en-US" dirty="0" err="1"/>
              <a:t>npm</a:t>
            </a:r>
            <a:r>
              <a:rPr lang="en-US" dirty="0"/>
              <a:t> install pretty-quick husky --save-dev</a:t>
            </a:r>
          </a:p>
          <a:p>
            <a:endParaRPr lang="en-US" dirty="0"/>
          </a:p>
        </p:txBody>
      </p:sp>
      <p:pic>
        <p:nvPicPr>
          <p:cNvPr id="4" name="Picture 3">
            <a:extLst>
              <a:ext uri="{FF2B5EF4-FFF2-40B4-BE49-F238E27FC236}">
                <a16:creationId xmlns:a16="http://schemas.microsoft.com/office/drawing/2014/main" id="{D09C44E9-65E8-C14C-B638-5F643A21F788}"/>
              </a:ext>
            </a:extLst>
          </p:cNvPr>
          <p:cNvPicPr>
            <a:picLocks noChangeAspect="1"/>
          </p:cNvPicPr>
          <p:nvPr/>
        </p:nvPicPr>
        <p:blipFill>
          <a:blip r:embed="rId2"/>
          <a:stretch>
            <a:fillRect/>
          </a:stretch>
        </p:blipFill>
        <p:spPr>
          <a:xfrm>
            <a:off x="838200" y="3894881"/>
            <a:ext cx="8039100" cy="381000"/>
          </a:xfrm>
          <a:prstGeom prst="rect">
            <a:avLst/>
          </a:prstGeom>
        </p:spPr>
      </p:pic>
    </p:spTree>
    <p:extLst>
      <p:ext uri="{BB962C8B-B14F-4D97-AF65-F5344CB8AC3E}">
        <p14:creationId xmlns:p14="http://schemas.microsoft.com/office/powerpoint/2010/main" val="365060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C5B8-218C-8449-837E-49DB6C08E72A}"/>
              </a:ext>
            </a:extLst>
          </p:cNvPr>
          <p:cNvSpPr>
            <a:spLocks noGrp="1"/>
          </p:cNvSpPr>
          <p:nvPr>
            <p:ph type="title"/>
          </p:nvPr>
        </p:nvSpPr>
        <p:spPr/>
        <p:txBody>
          <a:bodyPr/>
          <a:lstStyle/>
          <a:p>
            <a:r>
              <a:rPr lang="en-US" b="1" dirty="0"/>
              <a:t>Prettier vs. Linters(</a:t>
            </a:r>
            <a:r>
              <a:rPr lang="en-US" b="1" dirty="0" err="1"/>
              <a:t>ESLint</a:t>
            </a:r>
            <a:r>
              <a:rPr lang="en-US" b="1" dirty="0"/>
              <a:t>, </a:t>
            </a:r>
            <a:r>
              <a:rPr lang="en-US" b="1" dirty="0" err="1"/>
              <a:t>TSLint</a:t>
            </a:r>
            <a:r>
              <a:rPr lang="en-US" b="1" dirty="0"/>
              <a:t>, etc.)</a:t>
            </a:r>
            <a:endParaRPr lang="en-US" dirty="0"/>
          </a:p>
        </p:txBody>
      </p:sp>
      <p:sp>
        <p:nvSpPr>
          <p:cNvPr id="3" name="Content Placeholder 2">
            <a:extLst>
              <a:ext uri="{FF2B5EF4-FFF2-40B4-BE49-F238E27FC236}">
                <a16:creationId xmlns:a16="http://schemas.microsoft.com/office/drawing/2014/main" id="{301DA880-9CC4-1846-A845-D26CE9C69797}"/>
              </a:ext>
            </a:extLst>
          </p:cNvPr>
          <p:cNvSpPr>
            <a:spLocks noGrp="1"/>
          </p:cNvSpPr>
          <p:nvPr>
            <p:ph idx="1"/>
          </p:nvPr>
        </p:nvSpPr>
        <p:spPr/>
        <p:txBody>
          <a:bodyPr/>
          <a:lstStyle/>
          <a:p>
            <a:pPr marL="0" indent="0">
              <a:buNone/>
            </a:pPr>
            <a:r>
              <a:rPr lang="en-US" dirty="0"/>
              <a:t>Linters have two categories of rules:</a:t>
            </a:r>
          </a:p>
          <a:p>
            <a:r>
              <a:rPr lang="en-US" b="1" dirty="0"/>
              <a:t>Formatting rules</a:t>
            </a:r>
            <a:r>
              <a:rPr lang="en-US" dirty="0"/>
              <a:t>: </a:t>
            </a:r>
            <a:r>
              <a:rPr lang="en-US" dirty="0" err="1"/>
              <a:t>eg</a:t>
            </a:r>
            <a:r>
              <a:rPr lang="en-US" dirty="0"/>
              <a:t>: </a:t>
            </a:r>
            <a:r>
              <a:rPr lang="en-US" dirty="0">
                <a:hlinkClick r:id="rId2"/>
              </a:rPr>
              <a:t>max-len</a:t>
            </a:r>
            <a:r>
              <a:rPr lang="en-US" dirty="0"/>
              <a:t>, </a:t>
            </a:r>
            <a:r>
              <a:rPr lang="en-US" dirty="0">
                <a:hlinkClick r:id="rId3"/>
              </a:rPr>
              <a:t>no-mixed-spaces-and-tabs</a:t>
            </a:r>
            <a:r>
              <a:rPr lang="en-US" dirty="0"/>
              <a:t>, </a:t>
            </a:r>
            <a:r>
              <a:rPr lang="en-US" dirty="0">
                <a:hlinkClick r:id="rId4"/>
              </a:rPr>
              <a:t>keyword-spacing</a:t>
            </a:r>
            <a:r>
              <a:rPr lang="en-US" dirty="0"/>
              <a:t>, </a:t>
            </a:r>
            <a:r>
              <a:rPr lang="en-US" dirty="0">
                <a:hlinkClick r:id="rId5"/>
              </a:rPr>
              <a:t>comma-style</a:t>
            </a:r>
            <a:r>
              <a:rPr lang="en-US" dirty="0"/>
              <a:t>...</a:t>
            </a:r>
          </a:p>
          <a:p>
            <a:r>
              <a:rPr lang="en-US" b="1" dirty="0"/>
              <a:t>Code-quality rules</a:t>
            </a:r>
            <a:r>
              <a:rPr lang="en-US" dirty="0"/>
              <a:t>: </a:t>
            </a:r>
            <a:r>
              <a:rPr lang="en-US" dirty="0" err="1"/>
              <a:t>eg</a:t>
            </a:r>
            <a:r>
              <a:rPr lang="en-US" dirty="0"/>
              <a:t> </a:t>
            </a:r>
            <a:r>
              <a:rPr lang="en-US" dirty="0">
                <a:hlinkClick r:id="rId6"/>
              </a:rPr>
              <a:t>no-unused-vars</a:t>
            </a:r>
            <a:r>
              <a:rPr lang="en-US" dirty="0"/>
              <a:t>, </a:t>
            </a:r>
            <a:r>
              <a:rPr lang="en-US" dirty="0">
                <a:hlinkClick r:id="rId7"/>
              </a:rPr>
              <a:t>no-extra-bind</a:t>
            </a:r>
            <a:r>
              <a:rPr lang="en-US" dirty="0"/>
              <a:t>, </a:t>
            </a:r>
            <a:r>
              <a:rPr lang="en-US" dirty="0">
                <a:hlinkClick r:id="rId8"/>
              </a:rPr>
              <a:t>no-implicit-globals</a:t>
            </a:r>
            <a:r>
              <a:rPr lang="en-US" dirty="0"/>
              <a:t>, </a:t>
            </a:r>
            <a:r>
              <a:rPr lang="en-US" dirty="0">
                <a:hlinkClick r:id="rId9"/>
              </a:rPr>
              <a:t>prefer-promise-reject-errors</a:t>
            </a:r>
            <a:r>
              <a:rPr lang="en-US" dirty="0"/>
              <a:t>...</a:t>
            </a:r>
          </a:p>
          <a:p>
            <a:pPr marL="0" indent="0">
              <a:buNone/>
            </a:pPr>
            <a:r>
              <a:rPr lang="en-US" dirty="0"/>
              <a:t>Prettier extends these rules categories.</a:t>
            </a:r>
          </a:p>
        </p:txBody>
      </p:sp>
    </p:spTree>
    <p:extLst>
      <p:ext uri="{BB962C8B-B14F-4D97-AF65-F5344CB8AC3E}">
        <p14:creationId xmlns:p14="http://schemas.microsoft.com/office/powerpoint/2010/main" val="870362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897A54-46E4-304C-B6C1-4B1584AFA017}"/>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Tree>
    <p:extLst>
      <p:ext uri="{BB962C8B-B14F-4D97-AF65-F5344CB8AC3E}">
        <p14:creationId xmlns:p14="http://schemas.microsoft.com/office/powerpoint/2010/main" val="142194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EA093F-108A-AB4F-9ECD-7B8B207C6678}"/>
              </a:ext>
            </a:extLst>
          </p:cNvPr>
          <p:cNvPicPr>
            <a:picLocks noChangeAspect="1"/>
          </p:cNvPicPr>
          <p:nvPr/>
        </p:nvPicPr>
        <p:blipFill>
          <a:blip r:embed="rId2"/>
          <a:stretch>
            <a:fillRect/>
          </a:stretch>
        </p:blipFill>
        <p:spPr>
          <a:xfrm>
            <a:off x="1263997" y="1238491"/>
            <a:ext cx="9373137" cy="4249155"/>
          </a:xfrm>
          <a:prstGeom prst="rect">
            <a:avLst/>
          </a:prstGeom>
        </p:spPr>
      </p:pic>
    </p:spTree>
    <p:extLst>
      <p:ext uri="{BB962C8B-B14F-4D97-AF65-F5344CB8AC3E}">
        <p14:creationId xmlns:p14="http://schemas.microsoft.com/office/powerpoint/2010/main" val="273166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580C-F2C1-9B41-89BC-77E80E4ECB48}"/>
              </a:ext>
            </a:extLst>
          </p:cNvPr>
          <p:cNvSpPr>
            <a:spLocks noGrp="1"/>
          </p:cNvSpPr>
          <p:nvPr>
            <p:ph type="title"/>
          </p:nvPr>
        </p:nvSpPr>
        <p:spPr/>
        <p:txBody>
          <a:bodyPr/>
          <a:lstStyle/>
          <a:p>
            <a:r>
              <a:rPr lang="en-US" dirty="0"/>
              <a:t>next-gen compiler?</a:t>
            </a:r>
          </a:p>
        </p:txBody>
      </p:sp>
      <p:pic>
        <p:nvPicPr>
          <p:cNvPr id="4" name="Picture 3">
            <a:extLst>
              <a:ext uri="{FF2B5EF4-FFF2-40B4-BE49-F238E27FC236}">
                <a16:creationId xmlns:a16="http://schemas.microsoft.com/office/drawing/2014/main" id="{6E9CDF27-148E-8D47-9B71-D1B302E30699}"/>
              </a:ext>
            </a:extLst>
          </p:cNvPr>
          <p:cNvPicPr>
            <a:picLocks noChangeAspect="1"/>
          </p:cNvPicPr>
          <p:nvPr/>
        </p:nvPicPr>
        <p:blipFill>
          <a:blip r:embed="rId2"/>
          <a:stretch>
            <a:fillRect/>
          </a:stretch>
        </p:blipFill>
        <p:spPr>
          <a:xfrm>
            <a:off x="266699" y="1690688"/>
            <a:ext cx="11827163" cy="3182254"/>
          </a:xfrm>
          <a:prstGeom prst="rect">
            <a:avLst/>
          </a:prstGeom>
        </p:spPr>
      </p:pic>
    </p:spTree>
    <p:extLst>
      <p:ext uri="{BB962C8B-B14F-4D97-AF65-F5344CB8AC3E}">
        <p14:creationId xmlns:p14="http://schemas.microsoft.com/office/powerpoint/2010/main" val="700774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8C18-D211-1F49-84C4-47072BC2C8CB}"/>
              </a:ext>
            </a:extLst>
          </p:cNvPr>
          <p:cNvSpPr>
            <a:spLocks noGrp="1"/>
          </p:cNvSpPr>
          <p:nvPr>
            <p:ph type="title"/>
          </p:nvPr>
        </p:nvSpPr>
        <p:spPr/>
        <p:txBody>
          <a:bodyPr/>
          <a:lstStyle/>
          <a:p>
            <a:r>
              <a:rPr lang="en-US" dirty="0"/>
              <a:t>More examples</a:t>
            </a:r>
          </a:p>
        </p:txBody>
      </p:sp>
      <p:pic>
        <p:nvPicPr>
          <p:cNvPr id="4" name="Picture 3">
            <a:extLst>
              <a:ext uri="{FF2B5EF4-FFF2-40B4-BE49-F238E27FC236}">
                <a16:creationId xmlns:a16="http://schemas.microsoft.com/office/drawing/2014/main" id="{2FE7CBED-216D-A14A-B265-07D01F0E3A88}"/>
              </a:ext>
            </a:extLst>
          </p:cNvPr>
          <p:cNvPicPr>
            <a:picLocks noChangeAspect="1"/>
          </p:cNvPicPr>
          <p:nvPr/>
        </p:nvPicPr>
        <p:blipFill>
          <a:blip r:embed="rId2"/>
          <a:stretch>
            <a:fillRect/>
          </a:stretch>
        </p:blipFill>
        <p:spPr>
          <a:xfrm>
            <a:off x="279400" y="2439194"/>
            <a:ext cx="11633200" cy="3124200"/>
          </a:xfrm>
          <a:prstGeom prst="rect">
            <a:avLst/>
          </a:prstGeom>
        </p:spPr>
      </p:pic>
    </p:spTree>
    <p:extLst>
      <p:ext uri="{BB962C8B-B14F-4D97-AF65-F5344CB8AC3E}">
        <p14:creationId xmlns:p14="http://schemas.microsoft.com/office/powerpoint/2010/main" val="3834709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0FCB-3765-3640-8A14-80F4AD197BBA}"/>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744AFE70-1394-3C41-BCAF-7260F5D7162B}"/>
              </a:ext>
            </a:extLst>
          </p:cNvPr>
          <p:cNvSpPr>
            <a:spLocks noGrp="1"/>
          </p:cNvSpPr>
          <p:nvPr>
            <p:ph idx="1"/>
          </p:nvPr>
        </p:nvSpPr>
        <p:spPr/>
        <p:txBody>
          <a:bodyPr/>
          <a:lstStyle/>
          <a:p>
            <a:r>
              <a:rPr lang="en-US" dirty="0"/>
              <a:t>When your environment require previous version JavaScript(Old browsers, old </a:t>
            </a:r>
            <a:r>
              <a:rPr lang="en-US" dirty="0" err="1"/>
              <a:t>nodejs</a:t>
            </a:r>
            <a:r>
              <a:rPr lang="en-US" dirty="0"/>
              <a:t> versions)</a:t>
            </a:r>
          </a:p>
          <a:p>
            <a:r>
              <a:rPr lang="en-US" dirty="0"/>
              <a:t>When you want to use ”fresh” </a:t>
            </a:r>
            <a:r>
              <a:rPr lang="en-US" dirty="0" err="1"/>
              <a:t>javascript</a:t>
            </a:r>
            <a:r>
              <a:rPr lang="en-US" dirty="0"/>
              <a:t>. Before new feature will be in the ECMA </a:t>
            </a:r>
            <a:r>
              <a:rPr lang="en-US" dirty="0" err="1"/>
              <a:t>standart</a:t>
            </a:r>
            <a:endParaRPr lang="en-US" dirty="0"/>
          </a:p>
          <a:p>
            <a:endParaRPr lang="en-US" dirty="0"/>
          </a:p>
        </p:txBody>
      </p:sp>
    </p:spTree>
    <p:extLst>
      <p:ext uri="{BB962C8B-B14F-4D97-AF65-F5344CB8AC3E}">
        <p14:creationId xmlns:p14="http://schemas.microsoft.com/office/powerpoint/2010/main" val="379236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2DBE-BA0F-AC46-809A-C2E429341274}"/>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6B375255-E7A0-7445-AE91-C2F0DCB866A4}"/>
              </a:ext>
            </a:extLst>
          </p:cNvPr>
          <p:cNvSpPr>
            <a:spLocks noGrp="1"/>
          </p:cNvSpPr>
          <p:nvPr>
            <p:ph idx="1"/>
          </p:nvPr>
        </p:nvSpPr>
        <p:spPr/>
        <p:txBody>
          <a:bodyPr/>
          <a:lstStyle/>
          <a:p>
            <a:r>
              <a:rPr lang="en-US" dirty="0" err="1"/>
              <a:t>npm</a:t>
            </a:r>
            <a:r>
              <a:rPr lang="en-US" dirty="0"/>
              <a:t> install --save-dev @babel/core</a:t>
            </a:r>
          </a:p>
          <a:p>
            <a:r>
              <a:rPr lang="en-US" dirty="0" err="1"/>
              <a:t>npm</a:t>
            </a:r>
            <a:r>
              <a:rPr lang="en-US" dirty="0"/>
              <a:t> install @babel/preset-env --save-dev</a:t>
            </a:r>
          </a:p>
          <a:p>
            <a:r>
              <a:rPr lang="en-US" dirty="0"/>
              <a:t>Create .</a:t>
            </a:r>
            <a:r>
              <a:rPr lang="en-US" dirty="0" err="1"/>
              <a:t>babelrc</a:t>
            </a:r>
            <a:endParaRPr lang="en-US" dirty="0"/>
          </a:p>
          <a:p>
            <a:r>
              <a:rPr lang="en-US" dirty="0"/>
              <a:t>Paste next settings</a:t>
            </a:r>
          </a:p>
          <a:p>
            <a:endParaRPr lang="en-US" dirty="0"/>
          </a:p>
        </p:txBody>
      </p:sp>
      <p:pic>
        <p:nvPicPr>
          <p:cNvPr id="4" name="Picture 3">
            <a:extLst>
              <a:ext uri="{FF2B5EF4-FFF2-40B4-BE49-F238E27FC236}">
                <a16:creationId xmlns:a16="http://schemas.microsoft.com/office/drawing/2014/main" id="{7478C5ED-BF82-4548-9A47-1470D9033671}"/>
              </a:ext>
            </a:extLst>
          </p:cNvPr>
          <p:cNvPicPr>
            <a:picLocks noChangeAspect="1"/>
          </p:cNvPicPr>
          <p:nvPr/>
        </p:nvPicPr>
        <p:blipFill>
          <a:blip r:embed="rId2"/>
          <a:stretch>
            <a:fillRect/>
          </a:stretch>
        </p:blipFill>
        <p:spPr>
          <a:xfrm>
            <a:off x="838200" y="4073636"/>
            <a:ext cx="5290434" cy="1134972"/>
          </a:xfrm>
          <a:prstGeom prst="rect">
            <a:avLst/>
          </a:prstGeom>
        </p:spPr>
      </p:pic>
    </p:spTree>
    <p:extLst>
      <p:ext uri="{BB962C8B-B14F-4D97-AF65-F5344CB8AC3E}">
        <p14:creationId xmlns:p14="http://schemas.microsoft.com/office/powerpoint/2010/main" val="126743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3BEC-72B2-0F46-A32A-0EEEFA7108EB}"/>
              </a:ext>
            </a:extLst>
          </p:cNvPr>
          <p:cNvSpPr>
            <a:spLocks noGrp="1"/>
          </p:cNvSpPr>
          <p:nvPr>
            <p:ph type="title"/>
          </p:nvPr>
        </p:nvSpPr>
        <p:spPr/>
        <p:txBody>
          <a:bodyPr/>
          <a:lstStyle/>
          <a:p>
            <a:r>
              <a:rPr lang="en-US" dirty="0"/>
              <a:t>For what?</a:t>
            </a:r>
          </a:p>
        </p:txBody>
      </p:sp>
      <p:sp>
        <p:nvSpPr>
          <p:cNvPr id="3" name="Content Placeholder 2">
            <a:extLst>
              <a:ext uri="{FF2B5EF4-FFF2-40B4-BE49-F238E27FC236}">
                <a16:creationId xmlns:a16="http://schemas.microsoft.com/office/drawing/2014/main" id="{CD5FC0B7-F828-464B-A319-D0D2F138E418}"/>
              </a:ext>
            </a:extLst>
          </p:cNvPr>
          <p:cNvSpPr>
            <a:spLocks noGrp="1"/>
          </p:cNvSpPr>
          <p:nvPr>
            <p:ph idx="1"/>
          </p:nvPr>
        </p:nvSpPr>
        <p:spPr/>
        <p:txBody>
          <a:bodyPr/>
          <a:lstStyle/>
          <a:p>
            <a:r>
              <a:rPr lang="en-US" dirty="0"/>
              <a:t>Find and fix problems in your JavaScript code</a:t>
            </a:r>
          </a:p>
          <a:p>
            <a:r>
              <a:rPr lang="en-US" dirty="0"/>
              <a:t>Requires file .</a:t>
            </a:r>
            <a:r>
              <a:rPr lang="en-US" dirty="0" err="1"/>
              <a:t>eslintrc</a:t>
            </a:r>
            <a:endParaRPr lang="en-US" dirty="0"/>
          </a:p>
        </p:txBody>
      </p:sp>
      <p:sp>
        <p:nvSpPr>
          <p:cNvPr id="4" name="Rectangle 3">
            <a:extLst>
              <a:ext uri="{FF2B5EF4-FFF2-40B4-BE49-F238E27FC236}">
                <a16:creationId xmlns:a16="http://schemas.microsoft.com/office/drawing/2014/main" id="{05C5A1A8-C66D-F843-ADD3-F6774DD326BA}"/>
              </a:ext>
            </a:extLst>
          </p:cNvPr>
          <p:cNvSpPr/>
          <p:nvPr/>
        </p:nvSpPr>
        <p:spPr>
          <a:xfrm>
            <a:off x="3809957" y="3244334"/>
            <a:ext cx="4572085" cy="369332"/>
          </a:xfrm>
          <a:prstGeom prst="rect">
            <a:avLst/>
          </a:prstGeom>
        </p:spPr>
        <p:txBody>
          <a:bodyPr wrap="none">
            <a:spAutoFit/>
          </a:bodyPr>
          <a:lstStyle/>
          <a:p>
            <a:r>
              <a:rPr lang="en-US" dirty="0">
                <a:solidFill>
                  <a:srgbClr val="FFFFFF"/>
                </a:solidFill>
                <a:latin typeface="Source Sans Pro" panose="020B0503030403020204" pitchFamily="34" charset="0"/>
              </a:rPr>
              <a:t>Find and fix problems in your JavaScript code</a:t>
            </a:r>
            <a:endParaRPr lang="en-US" b="0"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4112536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4A24-5BE8-E246-B6F3-556B274868DD}"/>
              </a:ext>
            </a:extLst>
          </p:cNvPr>
          <p:cNvSpPr>
            <a:spLocks noGrp="1"/>
          </p:cNvSpPr>
          <p:nvPr>
            <p:ph type="title"/>
          </p:nvPr>
        </p:nvSpPr>
        <p:spPr/>
        <p:txBody>
          <a:bodyPr/>
          <a:lstStyle/>
          <a:p>
            <a:r>
              <a:rPr lang="en-US" dirty="0"/>
              <a:t>Necessary settings</a:t>
            </a:r>
          </a:p>
        </p:txBody>
      </p:sp>
      <p:pic>
        <p:nvPicPr>
          <p:cNvPr id="4" name="Picture 3">
            <a:extLst>
              <a:ext uri="{FF2B5EF4-FFF2-40B4-BE49-F238E27FC236}">
                <a16:creationId xmlns:a16="http://schemas.microsoft.com/office/drawing/2014/main" id="{72D45BB4-7B02-1E41-A541-AB62D839466D}"/>
              </a:ext>
            </a:extLst>
          </p:cNvPr>
          <p:cNvPicPr>
            <a:picLocks noChangeAspect="1"/>
          </p:cNvPicPr>
          <p:nvPr/>
        </p:nvPicPr>
        <p:blipFill>
          <a:blip r:embed="rId2"/>
          <a:stretch>
            <a:fillRect/>
          </a:stretch>
        </p:blipFill>
        <p:spPr>
          <a:xfrm>
            <a:off x="838200" y="1825624"/>
            <a:ext cx="5257800" cy="2726267"/>
          </a:xfrm>
          <a:prstGeom prst="rect">
            <a:avLst/>
          </a:prstGeom>
        </p:spPr>
      </p:pic>
    </p:spTree>
    <p:extLst>
      <p:ext uri="{BB962C8B-B14F-4D97-AF65-F5344CB8AC3E}">
        <p14:creationId xmlns:p14="http://schemas.microsoft.com/office/powerpoint/2010/main" val="2129551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5E219BA-C6DC-C94A-AD05-902C079F97FC}"/>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
        <p:nvSpPr>
          <p:cNvPr id="3" name="Content Placeholder 2">
            <a:extLst>
              <a:ext uri="{FF2B5EF4-FFF2-40B4-BE49-F238E27FC236}">
                <a16:creationId xmlns:a16="http://schemas.microsoft.com/office/drawing/2014/main" id="{AA49DFA6-603E-F746-8F96-CBFD5D3EEF6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Getting started</a:t>
            </a:r>
          </a:p>
          <a:p>
            <a:r>
              <a:rPr lang="en-US" sz="2400" dirty="0">
                <a:solidFill>
                  <a:srgbClr val="000000"/>
                </a:solidFill>
                <a:hlinkClick r:id="rId3"/>
              </a:rPr>
              <a:t>Playground</a:t>
            </a:r>
            <a:endParaRPr lang="en-US" sz="2400" dirty="0">
              <a:solidFill>
                <a:srgbClr val="000000"/>
              </a:solidFill>
            </a:endParaRPr>
          </a:p>
        </p:txBody>
      </p:sp>
    </p:spTree>
    <p:extLst>
      <p:ext uri="{BB962C8B-B14F-4D97-AF65-F5344CB8AC3E}">
        <p14:creationId xmlns:p14="http://schemas.microsoft.com/office/powerpoint/2010/main" val="1659112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5C85-6ABC-4644-8212-C28B269950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2FDA02-8569-D248-9F69-DF1BAA6523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BE540E-4E0C-A140-B28C-342652621E12}"/>
              </a:ext>
            </a:extLst>
          </p:cNvPr>
          <p:cNvPicPr>
            <a:picLocks noChangeAspect="1"/>
          </p:cNvPicPr>
          <p:nvPr/>
        </p:nvPicPr>
        <p:blipFill>
          <a:blip r:embed="rId2"/>
          <a:stretch>
            <a:fillRect/>
          </a:stretch>
        </p:blipFill>
        <p:spPr>
          <a:xfrm>
            <a:off x="0" y="0"/>
            <a:ext cx="12423914" cy="6858000"/>
          </a:xfrm>
          <a:prstGeom prst="rect">
            <a:avLst/>
          </a:prstGeom>
        </p:spPr>
      </p:pic>
    </p:spTree>
    <p:extLst>
      <p:ext uri="{BB962C8B-B14F-4D97-AF65-F5344CB8AC3E}">
        <p14:creationId xmlns:p14="http://schemas.microsoft.com/office/powerpoint/2010/main" val="416509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9E33-B826-D54E-B943-EE25162F1D30}"/>
              </a:ext>
            </a:extLst>
          </p:cNvPr>
          <p:cNvSpPr>
            <a:spLocks noGrp="1"/>
          </p:cNvSpPr>
          <p:nvPr>
            <p:ph type="title"/>
          </p:nvPr>
        </p:nvSpPr>
        <p:spPr/>
        <p:txBody>
          <a:bodyPr/>
          <a:lstStyle/>
          <a:p>
            <a:r>
              <a:rPr lang="en-US" dirty="0"/>
              <a:t>Short brief </a:t>
            </a:r>
          </a:p>
        </p:txBody>
      </p:sp>
      <p:sp>
        <p:nvSpPr>
          <p:cNvPr id="3" name="Content Placeholder 2">
            <a:extLst>
              <a:ext uri="{FF2B5EF4-FFF2-40B4-BE49-F238E27FC236}">
                <a16:creationId xmlns:a16="http://schemas.microsoft.com/office/drawing/2014/main" id="{24456C2E-D28C-BD46-A951-6BDB4B032EDA}"/>
              </a:ext>
            </a:extLst>
          </p:cNvPr>
          <p:cNvSpPr>
            <a:spLocks noGrp="1"/>
          </p:cNvSpPr>
          <p:nvPr>
            <p:ph idx="1"/>
          </p:nvPr>
        </p:nvSpPr>
        <p:spPr/>
        <p:txBody>
          <a:bodyPr/>
          <a:lstStyle/>
          <a:p>
            <a:r>
              <a:rPr lang="en-US" dirty="0"/>
              <a:t>JavaScript that scales</a:t>
            </a:r>
          </a:p>
          <a:p>
            <a:r>
              <a:rPr lang="en-US" dirty="0"/>
              <a:t>Starts and ends with JavaScript</a:t>
            </a:r>
          </a:p>
          <a:p>
            <a:r>
              <a:rPr lang="en-US" dirty="0"/>
              <a:t>Strong tools for large apps</a:t>
            </a:r>
          </a:p>
          <a:p>
            <a:r>
              <a:rPr lang="en-US" dirty="0"/>
              <a:t>State of the art JavaScript</a:t>
            </a:r>
          </a:p>
          <a:p>
            <a:r>
              <a:rPr lang="en-US" dirty="0"/>
              <a:t>Developed by Microsoft. First release - end of 2012(October)</a:t>
            </a:r>
          </a:p>
          <a:p>
            <a:r>
              <a:rPr lang="en-US" dirty="0"/>
              <a:t>Conceptually - JS is a valid TS</a:t>
            </a:r>
          </a:p>
          <a:p>
            <a:r>
              <a:rPr lang="en-US" dirty="0"/>
              <a:t>Current version – 3.8</a:t>
            </a:r>
          </a:p>
          <a:p>
            <a:endParaRPr lang="en-US" dirty="0"/>
          </a:p>
        </p:txBody>
      </p:sp>
    </p:spTree>
    <p:extLst>
      <p:ext uri="{BB962C8B-B14F-4D97-AF65-F5344CB8AC3E}">
        <p14:creationId xmlns:p14="http://schemas.microsoft.com/office/powerpoint/2010/main" val="4222276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1E64-3A48-7E42-A84B-1F17F47D5929}"/>
              </a:ext>
            </a:extLst>
          </p:cNvPr>
          <p:cNvSpPr>
            <a:spLocks noGrp="1"/>
          </p:cNvSpPr>
          <p:nvPr>
            <p:ph type="title"/>
          </p:nvPr>
        </p:nvSpPr>
        <p:spPr/>
        <p:txBody>
          <a:bodyPr/>
          <a:lstStyle/>
          <a:p>
            <a:r>
              <a:rPr lang="en-US" dirty="0"/>
              <a:t>JS that scales</a:t>
            </a:r>
          </a:p>
        </p:txBody>
      </p:sp>
      <p:pic>
        <p:nvPicPr>
          <p:cNvPr id="5" name="Picture 4">
            <a:extLst>
              <a:ext uri="{FF2B5EF4-FFF2-40B4-BE49-F238E27FC236}">
                <a16:creationId xmlns:a16="http://schemas.microsoft.com/office/drawing/2014/main" id="{1DADDC2B-17B7-0741-B980-9EC4231C8E92}"/>
              </a:ext>
            </a:extLst>
          </p:cNvPr>
          <p:cNvPicPr>
            <a:picLocks noChangeAspect="1"/>
          </p:cNvPicPr>
          <p:nvPr/>
        </p:nvPicPr>
        <p:blipFill>
          <a:blip r:embed="rId2"/>
          <a:stretch>
            <a:fillRect/>
          </a:stretch>
        </p:blipFill>
        <p:spPr>
          <a:xfrm>
            <a:off x="4181026" y="681037"/>
            <a:ext cx="5930321" cy="5930321"/>
          </a:xfrm>
          <a:prstGeom prst="rect">
            <a:avLst/>
          </a:prstGeom>
        </p:spPr>
      </p:pic>
    </p:spTree>
    <p:extLst>
      <p:ext uri="{BB962C8B-B14F-4D97-AF65-F5344CB8AC3E}">
        <p14:creationId xmlns:p14="http://schemas.microsoft.com/office/powerpoint/2010/main" val="349447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5030-0001-6244-A661-98992C478481}"/>
              </a:ext>
            </a:extLst>
          </p:cNvPr>
          <p:cNvSpPr>
            <a:spLocks noGrp="1"/>
          </p:cNvSpPr>
          <p:nvPr>
            <p:ph type="title"/>
          </p:nvPr>
        </p:nvSpPr>
        <p:spPr/>
        <p:txBody>
          <a:bodyPr/>
          <a:lstStyle/>
          <a:p>
            <a:r>
              <a:rPr lang="en-US" dirty="0"/>
              <a:t>What’s written in typescript</a:t>
            </a:r>
          </a:p>
        </p:txBody>
      </p:sp>
      <p:sp>
        <p:nvSpPr>
          <p:cNvPr id="3" name="Content Placeholder 2">
            <a:extLst>
              <a:ext uri="{FF2B5EF4-FFF2-40B4-BE49-F238E27FC236}">
                <a16:creationId xmlns:a16="http://schemas.microsoft.com/office/drawing/2014/main" id="{3FAB3C2D-E3A9-324A-ACA4-D45130CE415E}"/>
              </a:ext>
            </a:extLst>
          </p:cNvPr>
          <p:cNvSpPr>
            <a:spLocks noGrp="1"/>
          </p:cNvSpPr>
          <p:nvPr>
            <p:ph idx="1"/>
          </p:nvPr>
        </p:nvSpPr>
        <p:spPr/>
        <p:txBody>
          <a:bodyPr/>
          <a:lstStyle/>
          <a:p>
            <a:r>
              <a:rPr lang="en-US" dirty="0"/>
              <a:t>Typescript</a:t>
            </a:r>
          </a:p>
          <a:p>
            <a:r>
              <a:rPr lang="en-US" dirty="0"/>
              <a:t>Visual studio code</a:t>
            </a:r>
          </a:p>
          <a:p>
            <a:r>
              <a:rPr lang="en-US" dirty="0"/>
              <a:t>Typescript site</a:t>
            </a:r>
          </a:p>
          <a:p>
            <a:r>
              <a:rPr lang="en-US" dirty="0"/>
              <a:t>Angular</a:t>
            </a:r>
          </a:p>
          <a:p>
            <a:r>
              <a:rPr lang="en-US" dirty="0"/>
              <a:t>Types declarations(@types/react, @types/node)</a:t>
            </a:r>
          </a:p>
          <a:p>
            <a:endParaRPr lang="en-US" dirty="0"/>
          </a:p>
        </p:txBody>
      </p:sp>
    </p:spTree>
    <p:extLst>
      <p:ext uri="{BB962C8B-B14F-4D97-AF65-F5344CB8AC3E}">
        <p14:creationId xmlns:p14="http://schemas.microsoft.com/office/powerpoint/2010/main" val="3381030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1213-DA70-BE4A-91E0-65159410E1CF}"/>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AD85310C-E5FC-2245-9BC2-E2CFA4407D53}"/>
              </a:ext>
            </a:extLst>
          </p:cNvPr>
          <p:cNvSpPr>
            <a:spLocks noGrp="1"/>
          </p:cNvSpPr>
          <p:nvPr>
            <p:ph idx="1"/>
          </p:nvPr>
        </p:nvSpPr>
        <p:spPr/>
        <p:txBody>
          <a:bodyPr/>
          <a:lstStyle/>
          <a:p>
            <a:r>
              <a:rPr lang="en-US" dirty="0"/>
              <a:t>Type annotations</a:t>
            </a:r>
          </a:p>
          <a:p>
            <a:r>
              <a:rPr lang="en-US" dirty="0"/>
              <a:t>Type interface</a:t>
            </a:r>
          </a:p>
          <a:p>
            <a:r>
              <a:rPr lang="en-US" dirty="0"/>
              <a:t>Type erasure(remove types after compiling)</a:t>
            </a:r>
          </a:p>
          <a:p>
            <a:r>
              <a:rPr lang="en-US" dirty="0"/>
              <a:t>Interfaces</a:t>
            </a:r>
          </a:p>
          <a:p>
            <a:r>
              <a:rPr lang="en-US" dirty="0" err="1"/>
              <a:t>Enums</a:t>
            </a:r>
            <a:endParaRPr lang="en-US" dirty="0"/>
          </a:p>
          <a:p>
            <a:r>
              <a:rPr lang="en-US" dirty="0"/>
              <a:t>Generics</a:t>
            </a:r>
          </a:p>
          <a:p>
            <a:r>
              <a:rPr lang="en-US" dirty="0"/>
              <a:t>Tuples</a:t>
            </a:r>
          </a:p>
          <a:p>
            <a:r>
              <a:rPr lang="en-US" dirty="0"/>
              <a:t>Async/await</a:t>
            </a:r>
          </a:p>
          <a:p>
            <a:endParaRPr lang="en-US" dirty="0"/>
          </a:p>
          <a:p>
            <a:endParaRPr lang="en-US" dirty="0"/>
          </a:p>
        </p:txBody>
      </p:sp>
    </p:spTree>
    <p:extLst>
      <p:ext uri="{BB962C8B-B14F-4D97-AF65-F5344CB8AC3E}">
        <p14:creationId xmlns:p14="http://schemas.microsoft.com/office/powerpoint/2010/main" val="1626228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FAD3-0A64-684E-97E8-7A8CBFC03DC5}"/>
              </a:ext>
            </a:extLst>
          </p:cNvPr>
          <p:cNvSpPr>
            <a:spLocks noGrp="1"/>
          </p:cNvSpPr>
          <p:nvPr>
            <p:ph type="title"/>
          </p:nvPr>
        </p:nvSpPr>
        <p:spPr/>
        <p:txBody>
          <a:bodyPr/>
          <a:lstStyle/>
          <a:p>
            <a:r>
              <a:rPr lang="en-US" dirty="0"/>
              <a:t>Get started</a:t>
            </a:r>
          </a:p>
        </p:txBody>
      </p:sp>
      <p:sp>
        <p:nvSpPr>
          <p:cNvPr id="3" name="Content Placeholder 2">
            <a:extLst>
              <a:ext uri="{FF2B5EF4-FFF2-40B4-BE49-F238E27FC236}">
                <a16:creationId xmlns:a16="http://schemas.microsoft.com/office/drawing/2014/main" id="{714E2EF2-21F0-E448-BD6E-AF0309108E08}"/>
              </a:ext>
            </a:extLst>
          </p:cNvPr>
          <p:cNvSpPr>
            <a:spLocks noGrp="1"/>
          </p:cNvSpPr>
          <p:nvPr>
            <p:ph idx="1"/>
          </p:nvPr>
        </p:nvSpPr>
        <p:spPr/>
        <p:txBody>
          <a:bodyPr/>
          <a:lstStyle/>
          <a:p>
            <a:r>
              <a:rPr lang="en-US" dirty="0" err="1"/>
              <a:t>Npm</a:t>
            </a:r>
            <a:r>
              <a:rPr lang="en-US" dirty="0"/>
              <a:t> install typescript –save-dev</a:t>
            </a:r>
          </a:p>
          <a:p>
            <a:r>
              <a:rPr lang="en-US" dirty="0" err="1"/>
              <a:t>Npx</a:t>
            </a:r>
            <a:r>
              <a:rPr lang="en-US" dirty="0"/>
              <a:t> </a:t>
            </a:r>
            <a:r>
              <a:rPr lang="en-US" dirty="0" err="1"/>
              <a:t>tsc</a:t>
            </a:r>
            <a:r>
              <a:rPr lang="en-US" dirty="0"/>
              <a:t> --</a:t>
            </a:r>
            <a:r>
              <a:rPr lang="en-US" dirty="0" err="1"/>
              <a:t>init</a:t>
            </a:r>
            <a:endParaRPr lang="en-US" dirty="0"/>
          </a:p>
          <a:p>
            <a:r>
              <a:rPr lang="en-US" dirty="0" err="1"/>
              <a:t>Npx</a:t>
            </a:r>
            <a:r>
              <a:rPr lang="en-US" dirty="0"/>
              <a:t> </a:t>
            </a:r>
            <a:r>
              <a:rPr lang="en-US" dirty="0" err="1"/>
              <a:t>tsc</a:t>
            </a:r>
            <a:r>
              <a:rPr lang="en-US" dirty="0"/>
              <a:t> &lt;</a:t>
            </a:r>
            <a:r>
              <a:rPr lang="en-US" dirty="0" err="1"/>
              <a:t>file.ts</a:t>
            </a:r>
            <a:r>
              <a:rPr lang="en-US" dirty="0"/>
              <a:t>&gt;</a:t>
            </a:r>
          </a:p>
        </p:txBody>
      </p:sp>
    </p:spTree>
    <p:extLst>
      <p:ext uri="{BB962C8B-B14F-4D97-AF65-F5344CB8AC3E}">
        <p14:creationId xmlns:p14="http://schemas.microsoft.com/office/powerpoint/2010/main" val="3740949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B7BA-C0E1-044C-9502-7497823144D8}"/>
              </a:ext>
            </a:extLst>
          </p:cNvPr>
          <p:cNvSpPr>
            <a:spLocks noGrp="1"/>
          </p:cNvSpPr>
          <p:nvPr>
            <p:ph type="title"/>
          </p:nvPr>
        </p:nvSpPr>
        <p:spPr/>
        <p:txBody>
          <a:bodyPr/>
          <a:lstStyle/>
          <a:p>
            <a:r>
              <a:rPr lang="en-US" dirty="0"/>
              <a:t>Type system</a:t>
            </a:r>
          </a:p>
        </p:txBody>
      </p:sp>
      <p:sp>
        <p:nvSpPr>
          <p:cNvPr id="3" name="Content Placeholder 2">
            <a:extLst>
              <a:ext uri="{FF2B5EF4-FFF2-40B4-BE49-F238E27FC236}">
                <a16:creationId xmlns:a16="http://schemas.microsoft.com/office/drawing/2014/main" id="{98490F2D-C663-E046-8142-F75F247B9811}"/>
              </a:ext>
            </a:extLst>
          </p:cNvPr>
          <p:cNvSpPr>
            <a:spLocks noGrp="1"/>
          </p:cNvSpPr>
          <p:nvPr>
            <p:ph idx="1"/>
          </p:nvPr>
        </p:nvSpPr>
        <p:spPr/>
        <p:txBody>
          <a:bodyPr>
            <a:normAutofit fontScale="77500" lnSpcReduction="20000"/>
          </a:bodyPr>
          <a:lstStyle/>
          <a:p>
            <a:r>
              <a:rPr lang="en-US" dirty="0"/>
              <a:t>number</a:t>
            </a:r>
          </a:p>
          <a:p>
            <a:r>
              <a:rPr lang="en-US" dirty="0"/>
              <a:t>string</a:t>
            </a:r>
          </a:p>
          <a:p>
            <a:r>
              <a:rPr lang="en-US" dirty="0" err="1"/>
              <a:t>boolean</a:t>
            </a:r>
            <a:endParaRPr lang="en-US" dirty="0"/>
          </a:p>
          <a:p>
            <a:r>
              <a:rPr lang="en-US" dirty="0"/>
              <a:t>object</a:t>
            </a:r>
          </a:p>
          <a:p>
            <a:r>
              <a:rPr lang="en-US" dirty="0"/>
              <a:t>T[] or Array&lt;T&gt; (where T - type)</a:t>
            </a:r>
            <a:r>
              <a:rPr lang="ru-RU" dirty="0"/>
              <a:t> </a:t>
            </a:r>
            <a:endParaRPr lang="en-US" dirty="0"/>
          </a:p>
          <a:p>
            <a:r>
              <a:rPr lang="en-US" dirty="0"/>
              <a:t>undefined</a:t>
            </a:r>
          </a:p>
          <a:p>
            <a:r>
              <a:rPr lang="en-US" dirty="0"/>
              <a:t>null</a:t>
            </a:r>
          </a:p>
          <a:p>
            <a:r>
              <a:rPr lang="en-US" dirty="0"/>
              <a:t>void (same as undefined, but used for methods)</a:t>
            </a:r>
          </a:p>
          <a:p>
            <a:r>
              <a:rPr lang="en-US" dirty="0"/>
              <a:t>any(any type – we don’t know what is type. Never use. Exception – porting JS lib)</a:t>
            </a:r>
          </a:p>
          <a:p>
            <a:r>
              <a:rPr lang="en-US" dirty="0"/>
              <a:t>unknown(as any – but with type checking. ‘strict any’)</a:t>
            </a:r>
          </a:p>
          <a:p>
            <a:r>
              <a:rPr lang="en-US" dirty="0"/>
              <a:t>never – used for unreachable code blocks(such as exceptions)</a:t>
            </a:r>
          </a:p>
          <a:p>
            <a:r>
              <a:rPr lang="en-US" dirty="0">
                <a:highlight>
                  <a:srgbClr val="FFFF00"/>
                </a:highlight>
              </a:rPr>
              <a:t>Custom types</a:t>
            </a:r>
          </a:p>
          <a:p>
            <a:endParaRPr lang="en-US" dirty="0"/>
          </a:p>
        </p:txBody>
      </p:sp>
    </p:spTree>
    <p:extLst>
      <p:ext uri="{BB962C8B-B14F-4D97-AF65-F5344CB8AC3E}">
        <p14:creationId xmlns:p14="http://schemas.microsoft.com/office/powerpoint/2010/main" val="2957608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146C27-F869-7A4D-A401-9544D929CF19}"/>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Demo</a:t>
            </a:r>
          </a:p>
        </p:txBody>
      </p:sp>
      <p:sp>
        <p:nvSpPr>
          <p:cNvPr id="3" name="Content Placeholder 2">
            <a:extLst>
              <a:ext uri="{FF2B5EF4-FFF2-40B4-BE49-F238E27FC236}">
                <a16:creationId xmlns:a16="http://schemas.microsoft.com/office/drawing/2014/main" id="{F41213C7-A655-074D-8584-4FEB20E32265}"/>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Getting started</a:t>
            </a:r>
          </a:p>
          <a:p>
            <a:r>
              <a:rPr lang="en-US" sz="2400" dirty="0">
                <a:solidFill>
                  <a:srgbClr val="000000"/>
                </a:solidFill>
                <a:hlinkClick r:id="rId3"/>
              </a:rPr>
              <a:t>Playground link</a:t>
            </a:r>
            <a:endParaRPr lang="en-US" sz="2400" dirty="0">
              <a:solidFill>
                <a:srgbClr val="000000"/>
              </a:solidFill>
            </a:endParaRPr>
          </a:p>
        </p:txBody>
      </p:sp>
    </p:spTree>
    <p:extLst>
      <p:ext uri="{BB962C8B-B14F-4D97-AF65-F5344CB8AC3E}">
        <p14:creationId xmlns:p14="http://schemas.microsoft.com/office/powerpoint/2010/main" val="399931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70D-4BC0-5A46-9D25-20307EB60ED0}"/>
              </a:ext>
            </a:extLst>
          </p:cNvPr>
          <p:cNvSpPr>
            <a:spLocks noGrp="1"/>
          </p:cNvSpPr>
          <p:nvPr>
            <p:ph type="title"/>
          </p:nvPr>
        </p:nvSpPr>
        <p:spPr/>
        <p:txBody>
          <a:bodyPr/>
          <a:lstStyle/>
          <a:p>
            <a:r>
              <a:rPr lang="ru-RU" dirty="0"/>
              <a:t>С</a:t>
            </a:r>
            <a:r>
              <a:rPr lang="en-US" dirty="0" err="1"/>
              <a:t>apabilities</a:t>
            </a:r>
            <a:endParaRPr lang="en-US" dirty="0"/>
          </a:p>
        </p:txBody>
      </p:sp>
      <p:sp>
        <p:nvSpPr>
          <p:cNvPr id="3" name="Content Placeholder 2">
            <a:extLst>
              <a:ext uri="{FF2B5EF4-FFF2-40B4-BE49-F238E27FC236}">
                <a16:creationId xmlns:a16="http://schemas.microsoft.com/office/drawing/2014/main" id="{B01A4906-DBAD-2747-952A-E880038D49F8}"/>
              </a:ext>
            </a:extLst>
          </p:cNvPr>
          <p:cNvSpPr>
            <a:spLocks noGrp="1"/>
          </p:cNvSpPr>
          <p:nvPr>
            <p:ph idx="1"/>
          </p:nvPr>
        </p:nvSpPr>
        <p:spPr/>
        <p:txBody>
          <a:bodyPr/>
          <a:lstStyle/>
          <a:p>
            <a:r>
              <a:rPr lang="en-US" dirty="0"/>
              <a:t>Find Problems</a:t>
            </a:r>
          </a:p>
          <a:p>
            <a:r>
              <a:rPr lang="en-US" dirty="0"/>
              <a:t>Fix Automatically</a:t>
            </a:r>
          </a:p>
          <a:p>
            <a:r>
              <a:rPr lang="en-US" dirty="0"/>
              <a:t>Customize</a:t>
            </a:r>
          </a:p>
        </p:txBody>
      </p:sp>
    </p:spTree>
    <p:extLst>
      <p:ext uri="{BB962C8B-B14F-4D97-AF65-F5344CB8AC3E}">
        <p14:creationId xmlns:p14="http://schemas.microsoft.com/office/powerpoint/2010/main" val="3484438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EF66-5DB9-EC42-8386-9C4FC8686DD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79B76B2-72DD-394D-9CAB-6ABA21132B90}"/>
              </a:ext>
            </a:extLst>
          </p:cNvPr>
          <p:cNvSpPr>
            <a:spLocks noGrp="1"/>
          </p:cNvSpPr>
          <p:nvPr>
            <p:ph idx="1"/>
          </p:nvPr>
        </p:nvSpPr>
        <p:spPr/>
        <p:txBody>
          <a:bodyPr>
            <a:normAutofit lnSpcReduction="10000"/>
          </a:bodyPr>
          <a:lstStyle/>
          <a:p>
            <a:r>
              <a:rPr lang="en-US" dirty="0" err="1">
                <a:hlinkClick r:id="rId2"/>
              </a:rPr>
              <a:t>eslint</a:t>
            </a:r>
            <a:endParaRPr lang="ru-RU" dirty="0"/>
          </a:p>
          <a:p>
            <a:r>
              <a:rPr lang="en-US" dirty="0" err="1">
                <a:hlinkClick r:id="rId3"/>
              </a:rPr>
              <a:t>JSDoc</a:t>
            </a:r>
            <a:endParaRPr lang="en-US" dirty="0"/>
          </a:p>
          <a:p>
            <a:r>
              <a:rPr lang="en-US" dirty="0" err="1">
                <a:hlinkClick r:id="rId4"/>
              </a:rPr>
              <a:t>commitlint</a:t>
            </a:r>
            <a:endParaRPr lang="en-US" dirty="0"/>
          </a:p>
          <a:p>
            <a:r>
              <a:rPr lang="en-US" dirty="0">
                <a:hlinkClick r:id="rId5"/>
              </a:rPr>
              <a:t>Conventional commits</a:t>
            </a:r>
            <a:endParaRPr lang="en-US" dirty="0"/>
          </a:p>
          <a:p>
            <a:r>
              <a:rPr lang="en-US" dirty="0">
                <a:hlinkClick r:id="rId6"/>
              </a:rPr>
              <a:t>husky</a:t>
            </a:r>
            <a:endParaRPr lang="en-US" dirty="0"/>
          </a:p>
          <a:p>
            <a:r>
              <a:rPr lang="en-US" dirty="0">
                <a:hlinkClick r:id="rId7"/>
              </a:rPr>
              <a:t>Prettier</a:t>
            </a:r>
            <a:endParaRPr lang="en-US" dirty="0"/>
          </a:p>
          <a:p>
            <a:r>
              <a:rPr lang="en-US" dirty="0">
                <a:hlinkClick r:id="rId8"/>
              </a:rPr>
              <a:t>Babel</a:t>
            </a:r>
            <a:endParaRPr lang="en-US" dirty="0"/>
          </a:p>
          <a:p>
            <a:r>
              <a:rPr lang="en-US" dirty="0">
                <a:hlinkClick r:id="rId9"/>
              </a:rPr>
              <a:t>Babel playground</a:t>
            </a:r>
            <a:endParaRPr lang="en-US" dirty="0"/>
          </a:p>
          <a:p>
            <a:r>
              <a:rPr lang="en-US" dirty="0">
                <a:hlinkClick r:id="rId10"/>
              </a:rPr>
              <a:t>Typescript playground</a:t>
            </a:r>
            <a:endParaRPr lang="en-US" dirty="0"/>
          </a:p>
        </p:txBody>
      </p:sp>
    </p:spTree>
    <p:extLst>
      <p:ext uri="{BB962C8B-B14F-4D97-AF65-F5344CB8AC3E}">
        <p14:creationId xmlns:p14="http://schemas.microsoft.com/office/powerpoint/2010/main" val="106697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5B8B-33CA-B346-80B2-71AFB911972A}"/>
              </a:ext>
            </a:extLst>
          </p:cNvPr>
          <p:cNvSpPr>
            <a:spLocks noGrp="1"/>
          </p:cNvSpPr>
          <p:nvPr>
            <p:ph type="title"/>
          </p:nvPr>
        </p:nvSpPr>
        <p:spPr/>
        <p:txBody>
          <a:bodyPr/>
          <a:lstStyle/>
          <a:p>
            <a:r>
              <a:rPr lang="en-US" dirty="0"/>
              <a:t>Find problems</a:t>
            </a:r>
          </a:p>
        </p:txBody>
      </p:sp>
      <p:sp>
        <p:nvSpPr>
          <p:cNvPr id="3" name="Content Placeholder 2">
            <a:extLst>
              <a:ext uri="{FF2B5EF4-FFF2-40B4-BE49-F238E27FC236}">
                <a16:creationId xmlns:a16="http://schemas.microsoft.com/office/drawing/2014/main" id="{3123FD09-75DE-2142-A83A-550CEC510FA9}"/>
              </a:ext>
            </a:extLst>
          </p:cNvPr>
          <p:cNvSpPr>
            <a:spLocks noGrp="1"/>
          </p:cNvSpPr>
          <p:nvPr>
            <p:ph idx="1"/>
          </p:nvPr>
        </p:nvSpPr>
        <p:spPr/>
        <p:txBody>
          <a:bodyPr/>
          <a:lstStyle/>
          <a:p>
            <a:pPr marL="0" indent="0">
              <a:buNone/>
            </a:pPr>
            <a:r>
              <a:rPr lang="en-US" dirty="0"/>
              <a:t>	</a:t>
            </a:r>
            <a:r>
              <a:rPr lang="en-US" dirty="0" err="1"/>
              <a:t>ESLint</a:t>
            </a:r>
            <a:r>
              <a:rPr lang="en-US" dirty="0"/>
              <a:t> statically analyzes your code to quickly find problems. </a:t>
            </a:r>
            <a:r>
              <a:rPr lang="en-US" dirty="0" err="1"/>
              <a:t>ESLint</a:t>
            </a:r>
            <a:r>
              <a:rPr lang="en-US" dirty="0"/>
              <a:t> is built into most text editors and you can run </a:t>
            </a:r>
            <a:r>
              <a:rPr lang="en-US" dirty="0" err="1"/>
              <a:t>ESLint</a:t>
            </a:r>
            <a:r>
              <a:rPr lang="en-US" dirty="0"/>
              <a:t> as part of your continuous integration pipeline.</a:t>
            </a:r>
          </a:p>
        </p:txBody>
      </p:sp>
    </p:spTree>
    <p:extLst>
      <p:ext uri="{BB962C8B-B14F-4D97-AF65-F5344CB8AC3E}">
        <p14:creationId xmlns:p14="http://schemas.microsoft.com/office/powerpoint/2010/main" val="1160589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1DDC-313F-EB4F-8E31-3007563F73E0}"/>
              </a:ext>
            </a:extLst>
          </p:cNvPr>
          <p:cNvSpPr>
            <a:spLocks noGrp="1"/>
          </p:cNvSpPr>
          <p:nvPr>
            <p:ph type="title"/>
          </p:nvPr>
        </p:nvSpPr>
        <p:spPr/>
        <p:txBody>
          <a:bodyPr/>
          <a:lstStyle/>
          <a:p>
            <a:r>
              <a:rPr lang="en-US" dirty="0"/>
              <a:t>Fix automatically</a:t>
            </a:r>
          </a:p>
        </p:txBody>
      </p:sp>
      <p:sp>
        <p:nvSpPr>
          <p:cNvPr id="3" name="Content Placeholder 2">
            <a:extLst>
              <a:ext uri="{FF2B5EF4-FFF2-40B4-BE49-F238E27FC236}">
                <a16:creationId xmlns:a16="http://schemas.microsoft.com/office/drawing/2014/main" id="{32A0C4E7-04CD-CD40-B524-A6BC01A12307}"/>
              </a:ext>
            </a:extLst>
          </p:cNvPr>
          <p:cNvSpPr>
            <a:spLocks noGrp="1"/>
          </p:cNvSpPr>
          <p:nvPr>
            <p:ph idx="1"/>
          </p:nvPr>
        </p:nvSpPr>
        <p:spPr/>
        <p:txBody>
          <a:bodyPr/>
          <a:lstStyle/>
          <a:p>
            <a:pPr marL="0" indent="0">
              <a:buNone/>
            </a:pPr>
            <a:r>
              <a:rPr lang="en-US" dirty="0"/>
              <a:t>	Many problems </a:t>
            </a:r>
            <a:r>
              <a:rPr lang="en-US" dirty="0" err="1"/>
              <a:t>ESLint</a:t>
            </a:r>
            <a:r>
              <a:rPr lang="en-US" dirty="0"/>
              <a:t> finds can be automatically fixed. </a:t>
            </a:r>
            <a:r>
              <a:rPr lang="en-US" dirty="0" err="1"/>
              <a:t>ESLint</a:t>
            </a:r>
            <a:r>
              <a:rPr lang="en-US" dirty="0"/>
              <a:t> fixes are syntax-aware so you won't experience errors introduced by traditional find-and-replace algorithms.</a:t>
            </a:r>
          </a:p>
        </p:txBody>
      </p:sp>
    </p:spTree>
    <p:extLst>
      <p:ext uri="{BB962C8B-B14F-4D97-AF65-F5344CB8AC3E}">
        <p14:creationId xmlns:p14="http://schemas.microsoft.com/office/powerpoint/2010/main" val="4010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B7D4-E9D1-684D-88CC-9ED38931F8CA}"/>
              </a:ext>
            </a:extLst>
          </p:cNvPr>
          <p:cNvSpPr>
            <a:spLocks noGrp="1"/>
          </p:cNvSpPr>
          <p:nvPr>
            <p:ph type="title"/>
          </p:nvPr>
        </p:nvSpPr>
        <p:spPr/>
        <p:txBody>
          <a:bodyPr/>
          <a:lstStyle/>
          <a:p>
            <a:r>
              <a:rPr lang="en-US" dirty="0"/>
              <a:t>Customize</a:t>
            </a:r>
          </a:p>
        </p:txBody>
      </p:sp>
      <p:sp>
        <p:nvSpPr>
          <p:cNvPr id="3" name="Content Placeholder 2">
            <a:extLst>
              <a:ext uri="{FF2B5EF4-FFF2-40B4-BE49-F238E27FC236}">
                <a16:creationId xmlns:a16="http://schemas.microsoft.com/office/drawing/2014/main" id="{CE980A47-B443-CD42-AB02-C9337FC76528}"/>
              </a:ext>
            </a:extLst>
          </p:cNvPr>
          <p:cNvSpPr>
            <a:spLocks noGrp="1"/>
          </p:cNvSpPr>
          <p:nvPr>
            <p:ph idx="1"/>
          </p:nvPr>
        </p:nvSpPr>
        <p:spPr/>
        <p:txBody>
          <a:bodyPr/>
          <a:lstStyle/>
          <a:p>
            <a:pPr marL="0" indent="0">
              <a:buNone/>
            </a:pPr>
            <a:r>
              <a:rPr lang="en-US" dirty="0"/>
              <a:t>	Preprocess code, use custom parsers, and write your own rules that work alongside </a:t>
            </a:r>
            <a:r>
              <a:rPr lang="en-US" dirty="0" err="1"/>
              <a:t>ESLint's</a:t>
            </a:r>
            <a:r>
              <a:rPr lang="en-US" dirty="0"/>
              <a:t> built-in rules. You can customize </a:t>
            </a:r>
            <a:r>
              <a:rPr lang="en-US" dirty="0" err="1"/>
              <a:t>ESLint</a:t>
            </a:r>
            <a:r>
              <a:rPr lang="en-US" dirty="0"/>
              <a:t> to work exactly the way you need it for your project.</a:t>
            </a:r>
          </a:p>
          <a:p>
            <a:pPr marL="0" indent="0">
              <a:buNone/>
            </a:pPr>
            <a:r>
              <a:rPr lang="en-US" dirty="0" err="1">
                <a:hlinkClick r:id="rId2"/>
              </a:rPr>
              <a:t>ESLint</a:t>
            </a:r>
            <a:endParaRPr lang="en-US" dirty="0"/>
          </a:p>
        </p:txBody>
      </p:sp>
    </p:spTree>
    <p:extLst>
      <p:ext uri="{BB962C8B-B14F-4D97-AF65-F5344CB8AC3E}">
        <p14:creationId xmlns:p14="http://schemas.microsoft.com/office/powerpoint/2010/main" val="424080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3739-62D1-5945-A6EB-F365EF621E47}"/>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005A763B-CA14-3144-8D4A-F47B043A512A}"/>
              </a:ext>
            </a:extLst>
          </p:cNvPr>
          <p:cNvSpPr>
            <a:spLocks noGrp="1"/>
          </p:cNvSpPr>
          <p:nvPr>
            <p:ph idx="1"/>
          </p:nvPr>
        </p:nvSpPr>
        <p:spPr/>
        <p:txBody>
          <a:bodyPr/>
          <a:lstStyle/>
          <a:p>
            <a:r>
              <a:rPr lang="en-US" dirty="0" err="1"/>
              <a:t>npm</a:t>
            </a:r>
            <a:r>
              <a:rPr lang="en-US" dirty="0"/>
              <a:t> install </a:t>
            </a:r>
            <a:r>
              <a:rPr lang="en-US" dirty="0" err="1"/>
              <a:t>eslint</a:t>
            </a:r>
            <a:r>
              <a:rPr lang="en-US" dirty="0"/>
              <a:t> --save-dev</a:t>
            </a:r>
          </a:p>
          <a:p>
            <a:r>
              <a:rPr lang="en-US" dirty="0" err="1"/>
              <a:t>npx</a:t>
            </a:r>
            <a:r>
              <a:rPr lang="en-US" dirty="0"/>
              <a:t> </a:t>
            </a:r>
            <a:r>
              <a:rPr lang="en-US" dirty="0" err="1"/>
              <a:t>eslint</a:t>
            </a:r>
            <a:r>
              <a:rPr lang="en-US" dirty="0"/>
              <a:t> –</a:t>
            </a:r>
            <a:r>
              <a:rPr lang="en-US" dirty="0" err="1"/>
              <a:t>init</a:t>
            </a:r>
            <a:endParaRPr lang="en-US" dirty="0"/>
          </a:p>
          <a:p>
            <a:r>
              <a:rPr lang="en-US" dirty="0" err="1"/>
              <a:t>npx</a:t>
            </a:r>
            <a:r>
              <a:rPr lang="en-US" dirty="0"/>
              <a:t> </a:t>
            </a:r>
            <a:r>
              <a:rPr lang="en-US" dirty="0" err="1"/>
              <a:t>eslint</a:t>
            </a:r>
            <a:r>
              <a:rPr lang="en-US" dirty="0"/>
              <a:t> </a:t>
            </a:r>
            <a:r>
              <a:rPr lang="en-US" dirty="0" err="1"/>
              <a:t>yourfile.js</a:t>
            </a:r>
            <a:endParaRPr lang="en-US" dirty="0"/>
          </a:p>
        </p:txBody>
      </p:sp>
      <p:pic>
        <p:nvPicPr>
          <p:cNvPr id="4" name="Picture 3" descr="qwe">
            <a:extLst>
              <a:ext uri="{FF2B5EF4-FFF2-40B4-BE49-F238E27FC236}">
                <a16:creationId xmlns:a16="http://schemas.microsoft.com/office/drawing/2014/main" id="{8EBFD497-6583-D64A-AC98-8F7D38DA81C6}"/>
              </a:ext>
            </a:extLst>
          </p:cNvPr>
          <p:cNvPicPr>
            <a:picLocks noChangeAspect="1"/>
          </p:cNvPicPr>
          <p:nvPr/>
        </p:nvPicPr>
        <p:blipFill>
          <a:blip r:embed="rId2"/>
          <a:stretch>
            <a:fillRect/>
          </a:stretch>
        </p:blipFill>
        <p:spPr>
          <a:xfrm>
            <a:off x="961100" y="3429000"/>
            <a:ext cx="6283953" cy="2324894"/>
          </a:xfrm>
          <a:prstGeom prst="rect">
            <a:avLst/>
          </a:prstGeom>
        </p:spPr>
      </p:pic>
      <p:sp>
        <p:nvSpPr>
          <p:cNvPr id="5" name="TextBox 4">
            <a:extLst>
              <a:ext uri="{FF2B5EF4-FFF2-40B4-BE49-F238E27FC236}">
                <a16:creationId xmlns:a16="http://schemas.microsoft.com/office/drawing/2014/main" id="{327538F5-3747-194C-9494-048326969465}"/>
              </a:ext>
            </a:extLst>
          </p:cNvPr>
          <p:cNvSpPr txBox="1"/>
          <p:nvPr/>
        </p:nvSpPr>
        <p:spPr>
          <a:xfrm>
            <a:off x="2130144" y="5908100"/>
            <a:ext cx="3614066" cy="584775"/>
          </a:xfrm>
          <a:prstGeom prst="rect">
            <a:avLst/>
          </a:prstGeom>
          <a:noFill/>
        </p:spPr>
        <p:txBody>
          <a:bodyPr wrap="none" rtlCol="0">
            <a:spAutoFit/>
          </a:bodyPr>
          <a:lstStyle/>
          <a:p>
            <a:r>
              <a:rPr lang="en-US" sz="3200" dirty="0"/>
              <a:t>.</a:t>
            </a:r>
            <a:r>
              <a:rPr lang="en-US" sz="3200" dirty="0" err="1"/>
              <a:t>eslintrc</a:t>
            </a:r>
            <a:r>
              <a:rPr lang="en-US" sz="3200" dirty="0"/>
              <a:t> file example</a:t>
            </a:r>
          </a:p>
        </p:txBody>
      </p:sp>
    </p:spTree>
    <p:extLst>
      <p:ext uri="{BB962C8B-B14F-4D97-AF65-F5344CB8AC3E}">
        <p14:creationId xmlns:p14="http://schemas.microsoft.com/office/powerpoint/2010/main" val="241234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4394</TotalTime>
  <Words>790</Words>
  <Application>Microsoft Office PowerPoint</Application>
  <PresentationFormat>Widescreen</PresentationFormat>
  <Paragraphs>154</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Helvetica Neue Medium</vt:lpstr>
      <vt:lpstr>Source Sans Pro</vt:lpstr>
      <vt:lpstr>Office Theme</vt:lpstr>
      <vt:lpstr>Code quality</vt:lpstr>
      <vt:lpstr>Contents</vt:lpstr>
      <vt:lpstr>ESLint</vt:lpstr>
      <vt:lpstr>For what?</vt:lpstr>
      <vt:lpstr>Сapabilities</vt:lpstr>
      <vt:lpstr>Find problems</vt:lpstr>
      <vt:lpstr>Fix automatically</vt:lpstr>
      <vt:lpstr>Customize</vt:lpstr>
      <vt:lpstr>Getting started</vt:lpstr>
      <vt:lpstr>shortcuts</vt:lpstr>
      <vt:lpstr>extending</vt:lpstr>
      <vt:lpstr>Parser</vt:lpstr>
      <vt:lpstr>Demo</vt:lpstr>
      <vt:lpstr>PowerPoint Presentation</vt:lpstr>
      <vt:lpstr>JSDoc</vt:lpstr>
      <vt:lpstr>Example</vt:lpstr>
      <vt:lpstr>integration</vt:lpstr>
      <vt:lpstr>PowerPoint Presentation</vt:lpstr>
      <vt:lpstr>Most frequency used tags</vt:lpstr>
      <vt:lpstr>Demo</vt:lpstr>
      <vt:lpstr>Commitlint</vt:lpstr>
      <vt:lpstr>Example. Template</vt:lpstr>
      <vt:lpstr>Examples. Git commit message</vt:lpstr>
      <vt:lpstr>More examples!</vt:lpstr>
      <vt:lpstr>Autogenerated changelog</vt:lpstr>
      <vt:lpstr>Husky</vt:lpstr>
      <vt:lpstr>Demo</vt:lpstr>
      <vt:lpstr>PowerPoint Presentation</vt:lpstr>
      <vt:lpstr>Prettier</vt:lpstr>
      <vt:lpstr>PowerPoint Presentation</vt:lpstr>
      <vt:lpstr>PowerPoint Presentation</vt:lpstr>
      <vt:lpstr>Getting started</vt:lpstr>
      <vt:lpstr>Prettier vs. Linters(ESLint, TSLint, etc.)</vt:lpstr>
      <vt:lpstr>Demo</vt:lpstr>
      <vt:lpstr>PowerPoint Presentation</vt:lpstr>
      <vt:lpstr>next-gen compiler?</vt:lpstr>
      <vt:lpstr>More examples</vt:lpstr>
      <vt:lpstr>Use cases</vt:lpstr>
      <vt:lpstr>setup</vt:lpstr>
      <vt:lpstr>Necessary settings</vt:lpstr>
      <vt:lpstr>Demo</vt:lpstr>
      <vt:lpstr>PowerPoint Presentation</vt:lpstr>
      <vt:lpstr>Short brief </vt:lpstr>
      <vt:lpstr>JS that scales</vt:lpstr>
      <vt:lpstr>What’s written in typescript</vt:lpstr>
      <vt:lpstr>Features</vt:lpstr>
      <vt:lpstr>Get started</vt:lpstr>
      <vt:lpstr>Type system</vt:lpstr>
      <vt:lpstr>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quality</dc:title>
  <dc:creator>Vitalic Gorodkov</dc:creator>
  <cp:lastModifiedBy>Yauhen Bialetski</cp:lastModifiedBy>
  <cp:revision>17</cp:revision>
  <dcterms:created xsi:type="dcterms:W3CDTF">2020-04-03T10:54:58Z</dcterms:created>
  <dcterms:modified xsi:type="dcterms:W3CDTF">2022-06-28T14:39:28Z</dcterms:modified>
</cp:coreProperties>
</file>